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46"/>
  </p:notesMasterIdLst>
  <p:sldIdLst>
    <p:sldId id="309" r:id="rId4"/>
    <p:sldId id="394" r:id="rId5"/>
    <p:sldId id="391" r:id="rId6"/>
    <p:sldId id="266" r:id="rId7"/>
    <p:sldId id="294" r:id="rId8"/>
    <p:sldId id="306" r:id="rId9"/>
    <p:sldId id="303" r:id="rId10"/>
    <p:sldId id="304" r:id="rId11"/>
    <p:sldId id="346" r:id="rId12"/>
    <p:sldId id="347" r:id="rId13"/>
    <p:sldId id="348" r:id="rId14"/>
    <p:sldId id="349" r:id="rId15"/>
    <p:sldId id="371" r:id="rId16"/>
    <p:sldId id="383" r:id="rId17"/>
    <p:sldId id="389" r:id="rId18"/>
    <p:sldId id="395" r:id="rId19"/>
    <p:sldId id="260" r:id="rId20"/>
    <p:sldId id="261" r:id="rId21"/>
    <p:sldId id="296" r:id="rId22"/>
    <p:sldId id="263" r:id="rId23"/>
    <p:sldId id="297" r:id="rId24"/>
    <p:sldId id="265" r:id="rId25"/>
    <p:sldId id="396" r:id="rId26"/>
    <p:sldId id="381" r:id="rId27"/>
    <p:sldId id="382" r:id="rId28"/>
    <p:sldId id="390" r:id="rId29"/>
    <p:sldId id="298" r:id="rId30"/>
    <p:sldId id="267" r:id="rId31"/>
    <p:sldId id="299" r:id="rId32"/>
    <p:sldId id="300" r:id="rId33"/>
    <p:sldId id="289" r:id="rId34"/>
    <p:sldId id="377" r:id="rId35"/>
    <p:sldId id="373" r:id="rId36"/>
    <p:sldId id="378" r:id="rId37"/>
    <p:sldId id="388" r:id="rId38"/>
    <p:sldId id="372" r:id="rId39"/>
    <p:sldId id="379" r:id="rId40"/>
    <p:sldId id="384" r:id="rId41"/>
    <p:sldId id="385" r:id="rId42"/>
    <p:sldId id="392" r:id="rId43"/>
    <p:sldId id="307" r:id="rId44"/>
    <p:sldId id="393" r:id="rId4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icrosoft YaHei" panose="020B0503020204020204" pitchFamily="34" charset="-122"/>
      <p:regular r:id="rId55"/>
      <p:bold r:id="rId56"/>
    </p:embeddedFont>
    <p:embeddedFont>
      <p:font typeface="Roboto Light" panose="02000000000000000000" pitchFamily="2" charset="0"/>
      <p:regular r:id="rId57"/>
      <p:italic r:id="rId58"/>
    </p:embeddedFont>
    <p:embeddedFont>
      <p:font typeface="나눔고딕" pitchFamily="2" charset="-127"/>
      <p:regular r:id="rId59"/>
      <p:bold r:id="rId60"/>
    </p:embeddedFont>
    <p:embeddedFont>
      <p:font typeface="나눔스퀘어 Light" panose="020B0600000101010101" pitchFamily="50" charset="-127"/>
      <p:regular r:id="rId61"/>
    </p:embeddedFont>
    <p:embeddedFont>
      <p:font typeface="나눔스퀘어_ac" panose="020B0600000101010101" pitchFamily="50" charset="-127"/>
      <p:regular r:id="rId62"/>
    </p:embeddedFont>
    <p:embeddedFont>
      <p:font typeface="나눔스퀘어_ac Bold" panose="020B0600000101010101" pitchFamily="50" charset="-127"/>
      <p:bold r:id="rId63"/>
    </p:embeddedFont>
    <p:embeddedFont>
      <p:font typeface="에스코어 드림 3 Light" panose="020B0303030302020204" pitchFamily="34" charset="-127"/>
      <p:regular r:id="rId64"/>
    </p:embeddedFont>
    <p:embeddedFont>
      <p:font typeface="에스코어 드림 4 Regular" panose="020B0503030302020204" pitchFamily="34" charset="-127"/>
      <p:regular r:id="rId65"/>
    </p:embeddedFont>
    <p:embeddedFont>
      <p:font typeface="에스코어 드림 6 Bold" panose="020B0703030302020204" pitchFamily="34" charset="-127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3FF"/>
    <a:srgbClr val="C1E4FF"/>
    <a:srgbClr val="0B0D5D"/>
    <a:srgbClr val="E7FEFF"/>
    <a:srgbClr val="E7EFF9"/>
    <a:srgbClr val="ECECEC"/>
    <a:srgbClr val="0072C0"/>
    <a:srgbClr val="F58BAC"/>
    <a:srgbClr val="26A3B0"/>
    <a:srgbClr val="DD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35" d="100"/>
          <a:sy n="135" d="100"/>
        </p:scale>
        <p:origin x="1662" y="114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16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5ECCE-E9A4-4EDE-9B97-12007FC634E8}" type="datetimeFigureOut">
              <a:rPr lang="ko-KR" altLang="en-US" smtClean="0"/>
              <a:t>2022-10-27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911A6-A3AB-4008-A302-77C8322BE2F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94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911A6-A3AB-4008-A302-77C8322BE2F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97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9" name="Google Shape;6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54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1C9B0-8722-77A3-7D8E-EFAD74EE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F51CF8-BA33-AAD3-ED31-48EF502B8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0F546-F12D-F477-6D19-95AA2DF6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5752-1DE5-47D9-B9D7-4FD017464493}" type="datetimeFigureOut">
              <a:rPr lang="ko-KR" altLang="en-US" smtClean="0"/>
              <a:t>2022-10-27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93916-1711-B538-FF20-D5AF1DD4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1CE82-A6D0-22A0-741F-29923CB0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6C52D-A573-4085-8E17-04EE66D449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11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E49F8-4DA2-9AA8-D639-2E430B04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0B5F9-3A70-C8D7-A1C8-43E9DDE0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376F5-DB4F-D5CC-5079-874027C1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5752-1DE5-47D9-B9D7-4FD017464493}" type="datetimeFigureOut">
              <a:rPr lang="ko-KR" altLang="en-US" smtClean="0"/>
              <a:t>2022-10-27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76E65-6CD0-9230-95A2-475E9926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7758A-DA54-F838-FF89-122B18EC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6C52D-A573-4085-8E17-04EE66D449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494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378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" name="Google Shape;14;p10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1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89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597BC-5E2C-C474-60BC-4D78F309F351}"/>
              </a:ext>
            </a:extLst>
          </p:cNvPr>
          <p:cNvSpPr txBox="1"/>
          <p:nvPr userDrawn="1"/>
        </p:nvSpPr>
        <p:spPr>
          <a:xfrm>
            <a:off x="8460432" y="4904606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UpBank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89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597BC-5E2C-C474-60BC-4D78F309F351}"/>
              </a:ext>
            </a:extLst>
          </p:cNvPr>
          <p:cNvSpPr txBox="1"/>
          <p:nvPr userDrawn="1"/>
        </p:nvSpPr>
        <p:spPr>
          <a:xfrm>
            <a:off x="8460432" y="4904606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UpBank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FD5A50-FE96-EDCF-A5C0-63BF652EF871}"/>
              </a:ext>
            </a:extLst>
          </p:cNvPr>
          <p:cNvSpPr txBox="1"/>
          <p:nvPr userDrawn="1"/>
        </p:nvSpPr>
        <p:spPr>
          <a:xfrm>
            <a:off x="8415916" y="4866501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UpBank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3" r:id="rId3"/>
    <p:sldLayoutId id="214748368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80" r:id="rId15"/>
    <p:sldLayoutId id="2147483681" r:id="rId16"/>
    <p:sldLayoutId id="2147483682" r:id="rId17"/>
    <p:sldLayoutId id="2147483684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33.png"/><Relationship Id="rId2" Type="http://schemas.openxmlformats.org/officeDocument/2006/relationships/image" Target="../media/image5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31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4.png"/><Relationship Id="rId7" Type="http://schemas.openxmlformats.org/officeDocument/2006/relationships/image" Target="../media/image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7.pn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0.png"/><Relationship Id="rId7" Type="http://schemas.openxmlformats.org/officeDocument/2006/relationships/image" Target="../media/image3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7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160" b="41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67" name="Google Shape;167;p1"/>
          <p:cNvSpPr/>
          <p:nvPr/>
        </p:nvSpPr>
        <p:spPr>
          <a:xfrm>
            <a:off x="632574" y="445435"/>
            <a:ext cx="4249392" cy="4252631"/>
          </a:xfrm>
          <a:prstGeom prst="rect">
            <a:avLst/>
          </a:prstGeom>
          <a:solidFill>
            <a:schemeClr val="tx2">
              <a:lumMod val="40000"/>
              <a:lumOff val="60000"/>
              <a:alpha val="78823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lt1"/>
              </a:solidFill>
              <a:latin typeface="+mn-ea"/>
              <a:cs typeface="Roboto Light"/>
              <a:sym typeface="Roboto Light"/>
            </a:endParaRPr>
          </a:p>
        </p:txBody>
      </p:sp>
      <p:sp>
        <p:nvSpPr>
          <p:cNvPr id="169" name="Google Shape;169;p1"/>
          <p:cNvSpPr txBox="1">
            <a:spLocks noGrp="1"/>
          </p:cNvSpPr>
          <p:nvPr>
            <p:ph type="title"/>
          </p:nvPr>
        </p:nvSpPr>
        <p:spPr>
          <a:xfrm>
            <a:off x="1619672" y="1664505"/>
            <a:ext cx="3055103" cy="61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r>
              <a:rPr lang="en-US" altLang="ko-KR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 Bank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70A7D3-8B99-D6EF-6A17-6A8D4CA68E0C}"/>
              </a:ext>
            </a:extLst>
          </p:cNvPr>
          <p:cNvSpPr txBox="1">
            <a:spLocks/>
          </p:cNvSpPr>
          <p:nvPr/>
        </p:nvSpPr>
        <p:spPr>
          <a:xfrm>
            <a:off x="-1814730" y="2728725"/>
            <a:ext cx="9144000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Calibri"/>
              <a:buNone/>
            </a:pP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은행 시스템 구축</a:t>
            </a: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Calibri"/>
              <a:buNone/>
            </a:pP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Calibri"/>
              <a:buNone/>
            </a:pP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Calibri"/>
              <a:buNone/>
            </a:pPr>
            <a:endParaRPr lang="en-US" altLang="ko-KR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69715-F0F4-08BF-CA82-B76E9507C612}"/>
              </a:ext>
            </a:extLst>
          </p:cNvPr>
          <p:cNvSpPr txBox="1"/>
          <p:nvPr/>
        </p:nvSpPr>
        <p:spPr>
          <a:xfrm>
            <a:off x="868772" y="3795886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한국소프트웨어 인재개발원 </a:t>
            </a:r>
            <a:r>
              <a:rPr lang="en-US" altLang="ko-KR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117</a:t>
            </a:r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기</a:t>
            </a:r>
            <a:r>
              <a:rPr lang="en-US" altLang="ko-KR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 / </a:t>
            </a:r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김은진 </a:t>
            </a:r>
            <a:r>
              <a:rPr lang="ko-KR" altLang="en-US" sz="900" dirty="0" err="1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김아람</a:t>
            </a:r>
            <a:r>
              <a:rPr lang="ko-KR" altLang="en-US" sz="900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 백인준 이슬아 한채영 최슬기</a:t>
            </a:r>
            <a:endParaRPr lang="ko-KR" altLang="en-US" sz="1050" dirty="0">
              <a:solidFill>
                <a:schemeClr val="bg1"/>
              </a:solidFill>
              <a:latin typeface="+mj-ea"/>
              <a:ea typeface="+mj-ea"/>
              <a:cs typeface="Calibri"/>
              <a:sym typeface="Calibri"/>
            </a:endParaRPr>
          </a:p>
          <a:p>
            <a:endParaRPr lang="ko-KR" altLang="en-US" sz="9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285748" y="1827727"/>
            <a:ext cx="3386813" cy="13877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 lvl="0">
              <a:defRPr/>
            </a:pPr>
            <a:r>
              <a:rPr lang="en-US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Vue</a:t>
            </a:r>
            <a:endParaRPr lang="en-US" altLang="ko-KR" sz="3300" spc="225" dirty="0">
              <a:solidFill>
                <a:srgbClr val="002060"/>
              </a:solidFill>
              <a:latin typeface="Microsoft YaHei"/>
              <a:ea typeface="Microsoft YaHei"/>
            </a:endParaRPr>
          </a:p>
        </p:txBody>
      </p:sp>
      <p:sp>
        <p:nvSpPr>
          <p:cNvPr id="90" name="Текст 6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764146" y="2377717"/>
            <a:ext cx="3979834" cy="247822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/>
              <a:buChar char="•"/>
              <a:defRPr lang="en-US" sz="22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Vue.js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는 웹페이지 화면을 개발하기 위한 </a:t>
            </a: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FrontEnd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FrameWork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로서 특징으로는 </a:t>
            </a: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UI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 화면 개발 방법 중 하나인 </a:t>
            </a: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MVVM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패턴의 뷰 모델에 해당하는 화면단의 라이브러리</a:t>
            </a:r>
            <a:endParaRPr lang="en-US" altLang="ko-KR" sz="15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/>
            </a:endParaRPr>
          </a:p>
          <a:p>
            <a:pPr marL="0" indent="0" algn="just" defTabSz="6858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Model-View-View Model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로 구조화하여 개발하는 방식</a:t>
            </a:r>
          </a:p>
        </p:txBody>
      </p:sp>
      <p:sp>
        <p:nvSpPr>
          <p:cNvPr id="93" name="Shape 300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/>
          <p:nvPr/>
        </p:nvSpPr>
        <p:spPr>
          <a:xfrm>
            <a:off x="309967" y="2550883"/>
            <a:ext cx="309717" cy="2394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quadBezTo>
                  <a:pt x="62040" y="103928"/>
                  <a:pt x="62040" y="103928"/>
                </a:quadBezTo>
                <a:quadBezTo>
                  <a:pt x="51428" y="117857"/>
                  <a:pt x="51428" y="117857"/>
                </a:quad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quadBezTo>
                  <a:pt x="30204" y="103928"/>
                  <a:pt x="30204" y="103928"/>
                </a:quadBezTo>
                <a:quadBezTo>
                  <a:pt x="2448" y="66428"/>
                  <a:pt x="2448" y="66428"/>
                </a:quad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quadBezTo>
                  <a:pt x="13061" y="39642"/>
                  <a:pt x="13061" y="39642"/>
                </a:quad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quadBezTo>
                  <a:pt x="45714" y="69642"/>
                  <a:pt x="45714" y="69642"/>
                </a:quadBezTo>
                <a:quadBezTo>
                  <a:pt x="97142" y="2142"/>
                  <a:pt x="97142" y="2142"/>
                </a:quad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quadBezTo>
                  <a:pt x="117551" y="16071"/>
                  <a:pt x="117551" y="16071"/>
                </a:quad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34280" tIns="17135" rIns="34280" bIns="17135" anchor="t" anchorCtr="0">
            <a:noAutofit/>
          </a:bodyPr>
          <a:lstStyle/>
          <a:p>
            <a:pPr lvl="0">
              <a:defRPr/>
            </a:pPr>
            <a:endParaRPr sz="675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480" t="18960" r="54620" b="16290"/>
          <a:stretch>
            <a:fillRect/>
          </a:stretch>
        </p:blipFill>
        <p:spPr>
          <a:xfrm>
            <a:off x="5830159" y="1393140"/>
            <a:ext cx="2420873" cy="2357221"/>
          </a:xfrm>
          <a:prstGeom prst="rect">
            <a:avLst/>
          </a:prstGeom>
        </p:spPr>
      </p:pic>
      <p:pic>
        <p:nvPicPr>
          <p:cNvPr id="5" name="Object 2" descr="Object 2">
            <a:extLst>
              <a:ext uri="{FF2B5EF4-FFF2-40B4-BE49-F238E27FC236}">
                <a16:creationId xmlns:a16="http://schemas.microsoft.com/office/drawing/2014/main" id="{880DADB8-7EA0-396A-D86A-2A300ED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5" descr="Object 5">
            <a:extLst>
              <a:ext uri="{FF2B5EF4-FFF2-40B4-BE49-F238E27FC236}">
                <a16:creationId xmlns:a16="http://schemas.microsoft.com/office/drawing/2014/main" id="{D90F9002-209B-BAA8-C3AF-245E2DB2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10" descr="Object 10">
            <a:extLst>
              <a:ext uri="{FF2B5EF4-FFF2-40B4-BE49-F238E27FC236}">
                <a16:creationId xmlns:a16="http://schemas.microsoft.com/office/drawing/2014/main" id="{29E3B699-3894-9506-4B43-6470E2D6C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11" descr="Object 11">
            <a:extLst>
              <a:ext uri="{FF2B5EF4-FFF2-40B4-BE49-F238E27FC236}">
                <a16:creationId xmlns:a16="http://schemas.microsoft.com/office/drawing/2014/main" id="{8689E817-1E46-246B-3E5B-2C193BCD6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16" descr="Object 16">
            <a:extLst>
              <a:ext uri="{FF2B5EF4-FFF2-40B4-BE49-F238E27FC236}">
                <a16:creationId xmlns:a16="http://schemas.microsoft.com/office/drawing/2014/main" id="{78E35C55-041A-975C-B167-238ADE9EE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>
            <a:extLst>
              <a:ext uri="{FF2B5EF4-FFF2-40B4-BE49-F238E27FC236}">
                <a16:creationId xmlns:a16="http://schemas.microsoft.com/office/drawing/2014/main" id="{06A7A3A9-0EFE-1F30-88A6-0404D5B16853}"/>
              </a:ext>
            </a:extLst>
          </p:cNvPr>
          <p:cNvSpPr txBox="1"/>
          <p:nvPr/>
        </p:nvSpPr>
        <p:spPr>
          <a:xfrm>
            <a:off x="2294890" y="189811"/>
            <a:ext cx="3386813" cy="1387797"/>
          </a:xfrm>
          <a:prstGeom prst="rect">
            <a:avLst/>
          </a:prstGeom>
          <a:noFill/>
          <a:effectLst>
            <a:outerShdw blurRad="12700" dist="25400" dir="18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 lvl="0">
              <a:defRPr/>
            </a:pPr>
            <a:r>
              <a:rPr lang="en-US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 </a:t>
            </a:r>
            <a:r>
              <a:rPr lang="en-US" altLang="ko-KR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Vue</a:t>
            </a:r>
            <a:endParaRPr lang="en-US" sz="3300" spc="225" dirty="0">
              <a:solidFill>
                <a:srgbClr val="002060"/>
              </a:solidFill>
              <a:latin typeface="Microsoft YaHei"/>
              <a:ea typeface="Microsoft YaHe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2BC0-F207-1A45-4B9A-7290BABF7121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7143" y="4819573"/>
            <a:ext cx="2867353" cy="1712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526" y="3385716"/>
            <a:ext cx="4166410" cy="1242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1527" y="2316330"/>
            <a:ext cx="2885372" cy="766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1526" y="1097394"/>
            <a:ext cx="3744382" cy="989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4339" y="1779852"/>
            <a:ext cx="513955" cy="236321"/>
            <a:chOff x="9468676" y="3559702"/>
            <a:chExt cx="1027910" cy="472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0000">
              <a:off x="9468676" y="3559702"/>
              <a:ext cx="1027910" cy="472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3810" y="1834134"/>
            <a:ext cx="1653265" cy="2128678"/>
            <a:chOff x="1047619" y="3668266"/>
            <a:chExt cx="3306530" cy="42573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3668266"/>
              <a:ext cx="3306530" cy="4257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81485" y="1115760"/>
            <a:ext cx="1488785" cy="1133174"/>
            <a:chOff x="5762967" y="2231519"/>
            <a:chExt cx="2977571" cy="2266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2967" y="2231519"/>
              <a:ext cx="2977571" cy="2266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4863" y="2359186"/>
            <a:ext cx="990579" cy="1078574"/>
            <a:chOff x="6429726" y="4718371"/>
            <a:chExt cx="1981158" cy="21571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9726" y="4718371"/>
              <a:ext cx="1981158" cy="2157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18342" y="2342151"/>
            <a:ext cx="458555" cy="458555"/>
            <a:chOff x="6236683" y="4684302"/>
            <a:chExt cx="917109" cy="9171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683" y="4684302"/>
              <a:ext cx="917109" cy="917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1483" y="3550408"/>
            <a:ext cx="1528814" cy="1042808"/>
            <a:chOff x="5762967" y="7100816"/>
            <a:chExt cx="3057627" cy="20856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2967" y="7100816"/>
              <a:ext cx="3057627" cy="2085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1239" y="1331561"/>
            <a:ext cx="532577" cy="2938291"/>
            <a:chOff x="4402476" y="2663121"/>
            <a:chExt cx="1065155" cy="5876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2476" y="2663121"/>
              <a:ext cx="1065155" cy="5876582"/>
            </a:xfrm>
            <a:prstGeom prst="rect">
              <a:avLst/>
            </a:prstGeom>
          </p:spPr>
        </p:pic>
      </p:grpSp>
      <p:pic>
        <p:nvPicPr>
          <p:cNvPr id="3" name="Object 2" descr="Object 2">
            <a:extLst>
              <a:ext uri="{FF2B5EF4-FFF2-40B4-BE49-F238E27FC236}">
                <a16:creationId xmlns:a16="http://schemas.microsoft.com/office/drawing/2014/main" id="{A6A43E22-27E4-4A10-F516-AF53D5E7C9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bject 5" descr="Object 5">
            <a:extLst>
              <a:ext uri="{FF2B5EF4-FFF2-40B4-BE49-F238E27FC236}">
                <a16:creationId xmlns:a16="http://schemas.microsoft.com/office/drawing/2014/main" id="{A127A573-6011-175B-2099-36525D584A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10" descr="Object 10">
            <a:extLst>
              <a:ext uri="{FF2B5EF4-FFF2-40B4-BE49-F238E27FC236}">
                <a16:creationId xmlns:a16="http://schemas.microsoft.com/office/drawing/2014/main" id="{1087CDF8-942F-C7A6-DB3B-A3C35A8E23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11" descr="Object 11">
            <a:extLst>
              <a:ext uri="{FF2B5EF4-FFF2-40B4-BE49-F238E27FC236}">
                <a16:creationId xmlns:a16="http://schemas.microsoft.com/office/drawing/2014/main" id="{96BD4325-1925-A8F7-0082-1CEAF3C685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16" descr="Object 16">
            <a:extLst>
              <a:ext uri="{FF2B5EF4-FFF2-40B4-BE49-F238E27FC236}">
                <a16:creationId xmlns:a16="http://schemas.microsoft.com/office/drawing/2014/main" id="{48FC4B6E-94D7-42B4-1BAD-B01DA1B740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048241-6A19-7A89-1A72-3C2B1E723FE3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0537" y="1264272"/>
            <a:ext cx="3817997" cy="2987138"/>
            <a:chOff x="481072" y="2528543"/>
            <a:chExt cx="7635994" cy="597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072" y="2528543"/>
              <a:ext cx="7635994" cy="59742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7143" y="4819573"/>
            <a:ext cx="2867353" cy="1712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4508" y="1242227"/>
            <a:ext cx="5119070" cy="30579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4797" y="766006"/>
            <a:ext cx="735875" cy="735875"/>
            <a:chOff x="7018046" y="802926"/>
            <a:chExt cx="1471750" cy="14717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8046" y="802926"/>
              <a:ext cx="1471750" cy="1471750"/>
            </a:xfrm>
            <a:prstGeom prst="rect">
              <a:avLst/>
            </a:prstGeom>
          </p:spPr>
        </p:pic>
      </p:grpSp>
      <p:pic>
        <p:nvPicPr>
          <p:cNvPr id="2" name="Object 2" descr="Object 2">
            <a:extLst>
              <a:ext uri="{FF2B5EF4-FFF2-40B4-BE49-F238E27FC236}">
                <a16:creationId xmlns:a16="http://schemas.microsoft.com/office/drawing/2014/main" id="{2D8144AE-5910-C14D-460C-6598514AC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bject 5" descr="Object 5">
            <a:extLst>
              <a:ext uri="{FF2B5EF4-FFF2-40B4-BE49-F238E27FC236}">
                <a16:creationId xmlns:a16="http://schemas.microsoft.com/office/drawing/2014/main" id="{18F15E23-C042-1EF0-855C-0D0C5BB5B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10" descr="Object 10">
            <a:extLst>
              <a:ext uri="{FF2B5EF4-FFF2-40B4-BE49-F238E27FC236}">
                <a16:creationId xmlns:a16="http://schemas.microsoft.com/office/drawing/2014/main" id="{C4CB134E-5623-00B9-9A77-EF1B8CC92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11" descr="Object 11">
            <a:extLst>
              <a:ext uri="{FF2B5EF4-FFF2-40B4-BE49-F238E27FC236}">
                <a16:creationId xmlns:a16="http://schemas.microsoft.com/office/drawing/2014/main" id="{7BEAE0FC-D115-D410-D020-134BA32FB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16" descr="Object 16">
            <a:extLst>
              <a:ext uri="{FF2B5EF4-FFF2-40B4-BE49-F238E27FC236}">
                <a16:creationId xmlns:a16="http://schemas.microsoft.com/office/drawing/2014/main" id="{E592F3DB-038E-7ED7-DEA8-54F76310A9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49B9A-9647-22FD-C3DE-814587AB7698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501342" y="1156574"/>
            <a:ext cx="3386813" cy="13877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 lvl="0">
              <a:defRPr/>
            </a:pPr>
            <a:endParaRPr lang="en-US" sz="3300" spc="225" dirty="0">
              <a:solidFill>
                <a:srgbClr val="002060"/>
              </a:solidFill>
              <a:latin typeface="Microsoft YaHei"/>
              <a:ea typeface="Microsoft YaHei"/>
            </a:endParaRPr>
          </a:p>
        </p:txBody>
      </p:sp>
      <p:sp>
        <p:nvSpPr>
          <p:cNvPr id="90" name="Текст 6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930556" y="1196886"/>
            <a:ext cx="5330529" cy="83780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/>
              <a:buChar char="•"/>
              <a:defRPr lang="en-US" sz="22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데이터와 기능의 집합을 제공하여 어떤 자원에 대해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CRUD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연산을 수행하기 위해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URI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로 요청을 보내는 것 </a:t>
            </a:r>
            <a:endParaRPr lang="id-ID" altLang="zh-CN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/>
            </a:endParaRPr>
          </a:p>
        </p:txBody>
      </p:sp>
      <p:sp>
        <p:nvSpPr>
          <p:cNvPr id="93" name="Shape 300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/>
          <p:nvPr/>
        </p:nvSpPr>
        <p:spPr>
          <a:xfrm>
            <a:off x="476377" y="1416162"/>
            <a:ext cx="309717" cy="2394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quadBezTo>
                  <a:pt x="62040" y="103928"/>
                  <a:pt x="62040" y="103928"/>
                </a:quadBezTo>
                <a:quadBezTo>
                  <a:pt x="51428" y="117857"/>
                  <a:pt x="51428" y="117857"/>
                </a:quad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quadBezTo>
                  <a:pt x="30204" y="103928"/>
                  <a:pt x="30204" y="103928"/>
                </a:quadBezTo>
                <a:quadBezTo>
                  <a:pt x="2448" y="66428"/>
                  <a:pt x="2448" y="66428"/>
                </a:quad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quadBezTo>
                  <a:pt x="13061" y="39642"/>
                  <a:pt x="13061" y="39642"/>
                </a:quad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quadBezTo>
                  <a:pt x="45714" y="69642"/>
                  <a:pt x="45714" y="69642"/>
                </a:quadBezTo>
                <a:quadBezTo>
                  <a:pt x="97142" y="2142"/>
                  <a:pt x="97142" y="2142"/>
                </a:quad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quadBezTo>
                  <a:pt x="117551" y="16071"/>
                  <a:pt x="117551" y="16071"/>
                </a:quad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34280" tIns="17135" rIns="34280" bIns="17135" anchor="t" anchorCtr="0">
            <a:noAutofit/>
          </a:bodyPr>
          <a:lstStyle/>
          <a:p>
            <a:pPr lvl="0">
              <a:defRPr/>
            </a:pP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34240" b="29420"/>
          <a:stretch>
            <a:fillRect/>
          </a:stretch>
        </p:blipFill>
        <p:spPr>
          <a:xfrm>
            <a:off x="563042" y="2125837"/>
            <a:ext cx="7761953" cy="2129405"/>
          </a:xfrm>
          <a:prstGeom prst="rect">
            <a:avLst/>
          </a:prstGeom>
        </p:spPr>
      </p:pic>
      <p:pic>
        <p:nvPicPr>
          <p:cNvPr id="5" name="Object 2" descr="Object 2">
            <a:extLst>
              <a:ext uri="{FF2B5EF4-FFF2-40B4-BE49-F238E27FC236}">
                <a16:creationId xmlns:a16="http://schemas.microsoft.com/office/drawing/2014/main" id="{4533D805-9FE9-A4DE-7E1A-3CF3DD27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5" descr="Object 5">
            <a:extLst>
              <a:ext uri="{FF2B5EF4-FFF2-40B4-BE49-F238E27FC236}">
                <a16:creationId xmlns:a16="http://schemas.microsoft.com/office/drawing/2014/main" id="{582D9FB5-AA88-8B94-CAB6-F9B3B741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10" descr="Object 10">
            <a:extLst>
              <a:ext uri="{FF2B5EF4-FFF2-40B4-BE49-F238E27FC236}">
                <a16:creationId xmlns:a16="http://schemas.microsoft.com/office/drawing/2014/main" id="{35F76025-C35F-A0D4-5684-620E1B515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11" descr="Object 11">
            <a:extLst>
              <a:ext uri="{FF2B5EF4-FFF2-40B4-BE49-F238E27FC236}">
                <a16:creationId xmlns:a16="http://schemas.microsoft.com/office/drawing/2014/main" id="{45703EA6-86DD-48BE-51B7-0063AE9D8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16" descr="Object 16">
            <a:extLst>
              <a:ext uri="{FF2B5EF4-FFF2-40B4-BE49-F238E27FC236}">
                <a16:creationId xmlns:a16="http://schemas.microsoft.com/office/drawing/2014/main" id="{D0A9EBD7-3EC6-B9A8-91A4-A4E809D8D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>
            <a:extLst>
              <a:ext uri="{FF2B5EF4-FFF2-40B4-BE49-F238E27FC236}">
                <a16:creationId xmlns:a16="http://schemas.microsoft.com/office/drawing/2014/main" id="{4288A2BF-D7B0-7040-2F35-C6192CB11234}"/>
              </a:ext>
            </a:extLst>
          </p:cNvPr>
          <p:cNvSpPr txBox="1"/>
          <p:nvPr/>
        </p:nvSpPr>
        <p:spPr>
          <a:xfrm>
            <a:off x="2294890" y="189811"/>
            <a:ext cx="3386813" cy="1387797"/>
          </a:xfrm>
          <a:prstGeom prst="rect">
            <a:avLst/>
          </a:prstGeom>
          <a:noFill/>
          <a:effectLst>
            <a:outerShdw blurRad="12700" dist="25400" dir="18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>
              <a:defRPr/>
            </a:pPr>
            <a:r>
              <a:rPr lang="en-US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 </a:t>
            </a:r>
            <a:r>
              <a:rPr lang="en-US" altLang="ko-KR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Rest API</a:t>
            </a:r>
          </a:p>
          <a:p>
            <a:pPr lvl="0">
              <a:defRPr/>
            </a:pPr>
            <a:endParaRPr lang="en-US" sz="3300" spc="225" dirty="0">
              <a:solidFill>
                <a:srgbClr val="002060"/>
              </a:solidFill>
              <a:latin typeface="Microsoft YaHei"/>
              <a:ea typeface="Microsoft YaHe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D3051-0525-6E5E-86CA-E538D4A9C541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B829734-A018-BF82-1B33-E6AF35023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270B66-8B99-B011-BFC6-23613A56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5606"/>
            <a:ext cx="6084169" cy="3288740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290DA6F5-48B1-4546-D77A-E887E5050256}"/>
              </a:ext>
            </a:extLst>
          </p:cNvPr>
          <p:cNvSpPr/>
          <p:nvPr/>
        </p:nvSpPr>
        <p:spPr>
          <a:xfrm>
            <a:off x="6102325" y="1734699"/>
            <a:ext cx="2699792" cy="21353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AEB712-1268-5462-F67A-F8CDBEF94467}"/>
              </a:ext>
            </a:extLst>
          </p:cNvPr>
          <p:cNvSpPr/>
          <p:nvPr/>
        </p:nvSpPr>
        <p:spPr>
          <a:xfrm>
            <a:off x="6229344" y="1853811"/>
            <a:ext cx="2448272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71E35D-400C-2219-D3B7-A1AE4523B734}"/>
              </a:ext>
            </a:extLst>
          </p:cNvPr>
          <p:cNvSpPr/>
          <p:nvPr/>
        </p:nvSpPr>
        <p:spPr>
          <a:xfrm>
            <a:off x="6805533" y="2520579"/>
            <a:ext cx="1296144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7A8AC-F7F3-9E44-E7A6-A7336B53AB46}"/>
              </a:ext>
            </a:extLst>
          </p:cNvPr>
          <p:cNvSpPr txBox="1"/>
          <p:nvPr/>
        </p:nvSpPr>
        <p:spPr>
          <a:xfrm>
            <a:off x="6228085" y="2282070"/>
            <a:ext cx="2448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특정한 시간에 원하는 일을</a:t>
            </a:r>
            <a:endParaRPr lang="en-US" altLang="ko-KR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자동으로 시키는 것</a:t>
            </a:r>
            <a:r>
              <a:rPr lang="en-US" altLang="ko-KR" sz="1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JOB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사용될 서비스 메소드에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@Scheduler(cron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이용</a:t>
            </a:r>
            <a:endParaRPr lang="en-US" altLang="ko-KR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Object 2" descr="Object 2">
            <a:extLst>
              <a:ext uri="{FF2B5EF4-FFF2-40B4-BE49-F238E27FC236}">
                <a16:creationId xmlns:a16="http://schemas.microsoft.com/office/drawing/2014/main" id="{FFD9526B-96C2-C331-3C8C-25B92D62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Object 5" descr="Object 5">
            <a:extLst>
              <a:ext uri="{FF2B5EF4-FFF2-40B4-BE49-F238E27FC236}">
                <a16:creationId xmlns:a16="http://schemas.microsoft.com/office/drawing/2014/main" id="{1635E72D-2DED-2D76-C79D-03CE9687A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11" descr="Object 11">
            <a:extLst>
              <a:ext uri="{FF2B5EF4-FFF2-40B4-BE49-F238E27FC236}">
                <a16:creationId xmlns:a16="http://schemas.microsoft.com/office/drawing/2014/main" id="{23848CFA-D210-95A7-ABDA-CB716584A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16" descr="Object 16">
            <a:extLst>
              <a:ext uri="{FF2B5EF4-FFF2-40B4-BE49-F238E27FC236}">
                <a16:creationId xmlns:a16="http://schemas.microsoft.com/office/drawing/2014/main" id="{52998DF5-B2F8-D466-CBDD-34BB2DB6D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>
            <a:extLst>
              <a:ext uri="{FF2B5EF4-FFF2-40B4-BE49-F238E27FC236}">
                <a16:creationId xmlns:a16="http://schemas.microsoft.com/office/drawing/2014/main" id="{CF6EC5A2-A9D5-FB28-4100-6692DECC634D}"/>
              </a:ext>
            </a:extLst>
          </p:cNvPr>
          <p:cNvSpPr txBox="1"/>
          <p:nvPr/>
        </p:nvSpPr>
        <p:spPr>
          <a:xfrm>
            <a:off x="2294890" y="189811"/>
            <a:ext cx="3386813" cy="1387797"/>
          </a:xfrm>
          <a:prstGeom prst="rect">
            <a:avLst/>
          </a:prstGeom>
          <a:noFill/>
          <a:effectLst>
            <a:outerShdw blurRad="12700" dist="25400" dir="18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>
              <a:defRPr/>
            </a:pPr>
            <a:r>
              <a:rPr lang="en-US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 </a:t>
            </a:r>
            <a:r>
              <a:rPr lang="en-US" altLang="ko-KR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Scheduler</a:t>
            </a:r>
            <a:endParaRPr lang="en-US" sz="3300" spc="225" dirty="0">
              <a:solidFill>
                <a:srgbClr val="002060"/>
              </a:solidFill>
              <a:latin typeface="Microsoft YaHei"/>
              <a:ea typeface="Microsoft YaHei"/>
            </a:endParaRPr>
          </a:p>
        </p:txBody>
      </p:sp>
      <p:pic>
        <p:nvPicPr>
          <p:cNvPr id="10" name="Object 10" descr="Object 10">
            <a:extLst>
              <a:ext uri="{FF2B5EF4-FFF2-40B4-BE49-F238E27FC236}">
                <a16:creationId xmlns:a16="http://schemas.microsoft.com/office/drawing/2014/main" id="{88D867E6-2024-028C-B633-E720384BC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2E9A5-CF3E-7628-AC47-7FD4ADBE35E7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65DF289-6A3D-F8C8-E1AE-371777F83499}"/>
              </a:ext>
            </a:extLst>
          </p:cNvPr>
          <p:cNvGrpSpPr/>
          <p:nvPr/>
        </p:nvGrpSpPr>
        <p:grpSpPr>
          <a:xfrm>
            <a:off x="1306230" y="1209351"/>
            <a:ext cx="5390431" cy="3144693"/>
            <a:chOff x="635000" y="1382713"/>
            <a:chExt cx="7869238" cy="4572000"/>
          </a:xfrm>
          <a:solidFill>
            <a:srgbClr val="DDDFE1"/>
          </a:solidFill>
        </p:grpSpPr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EDF0948C-671D-3E60-743B-0FBBAEF4AD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5A42C98D-42E4-31D6-A6E0-4B8A88F42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74676961-81E7-4B70-E563-5C047CBA9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808BAF9B-B1CD-8A3C-4FEA-C0B14E21D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C2C2176-D05C-53E5-C070-08346A719101}"/>
              </a:ext>
            </a:extLst>
          </p:cNvPr>
          <p:cNvSpPr txBox="1"/>
          <p:nvPr/>
        </p:nvSpPr>
        <p:spPr>
          <a:xfrm>
            <a:off x="5884053" y="1660010"/>
            <a:ext cx="7202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04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itchFamily="34" charset="0"/>
            </a:endParaRPr>
          </a:p>
        </p:txBody>
      </p:sp>
      <p:grpSp>
        <p:nvGrpSpPr>
          <p:cNvPr id="156" name="Group 26">
            <a:extLst>
              <a:ext uri="{FF2B5EF4-FFF2-40B4-BE49-F238E27FC236}">
                <a16:creationId xmlns:a16="http://schemas.microsoft.com/office/drawing/2014/main" id="{DB6355B6-5801-8D4C-1D32-611527FC7579}"/>
              </a:ext>
            </a:extLst>
          </p:cNvPr>
          <p:cNvGrpSpPr/>
          <p:nvPr/>
        </p:nvGrpSpPr>
        <p:grpSpPr>
          <a:xfrm>
            <a:off x="4250225" y="2839939"/>
            <a:ext cx="1050786" cy="669414"/>
            <a:chOff x="2551705" y="4283314"/>
            <a:chExt cx="2357004" cy="892550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B6DD6A0-09BB-00BE-7A24-3B6B9469BA57}"/>
                </a:ext>
              </a:extLst>
            </p:cNvPr>
            <p:cNvSpPr txBox="1"/>
            <p:nvPr/>
          </p:nvSpPr>
          <p:spPr>
            <a:xfrm>
              <a:off x="2551707" y="4560312"/>
              <a:ext cx="2357002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계좌이체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자동이체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F6A2FD-3649-3829-316A-9784C399524D}"/>
                </a:ext>
              </a:extLst>
            </p:cNvPr>
            <p:cNvSpPr txBox="1"/>
            <p:nvPr/>
          </p:nvSpPr>
          <p:spPr>
            <a:xfrm>
              <a:off x="2551705" y="4283314"/>
              <a:ext cx="233696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이체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6B5B55F-908D-3163-82A6-7DE78BF39205}"/>
              </a:ext>
            </a:extLst>
          </p:cNvPr>
          <p:cNvSpPr txBox="1"/>
          <p:nvPr/>
        </p:nvSpPr>
        <p:spPr>
          <a:xfrm>
            <a:off x="7335314" y="1660010"/>
            <a:ext cx="7202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05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itchFamily="34" charset="0"/>
            </a:endParaRPr>
          </a:p>
        </p:txBody>
      </p:sp>
      <p:grpSp>
        <p:nvGrpSpPr>
          <p:cNvPr id="160" name="Group 30">
            <a:extLst>
              <a:ext uri="{FF2B5EF4-FFF2-40B4-BE49-F238E27FC236}">
                <a16:creationId xmlns:a16="http://schemas.microsoft.com/office/drawing/2014/main" id="{68CE3BDE-D557-4059-82A6-41541B301308}"/>
              </a:ext>
            </a:extLst>
          </p:cNvPr>
          <p:cNvGrpSpPr/>
          <p:nvPr/>
        </p:nvGrpSpPr>
        <p:grpSpPr>
          <a:xfrm>
            <a:off x="7170047" y="2434764"/>
            <a:ext cx="1050786" cy="669414"/>
            <a:chOff x="2551705" y="4283314"/>
            <a:chExt cx="2357003" cy="89255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924A061-FE17-03D0-B7DF-DBC666DF3CF4}"/>
                </a:ext>
              </a:extLst>
            </p:cNvPr>
            <p:cNvSpPr txBox="1"/>
            <p:nvPr/>
          </p:nvSpPr>
          <p:spPr>
            <a:xfrm>
              <a:off x="2551707" y="4560312"/>
              <a:ext cx="235700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고객상담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공지사항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7DCA28A-6FF0-F558-2EB1-458B4D8B4153}"/>
                </a:ext>
              </a:extLst>
            </p:cNvPr>
            <p:cNvSpPr txBox="1"/>
            <p:nvPr/>
          </p:nvSpPr>
          <p:spPr>
            <a:xfrm>
              <a:off x="2551705" y="4283314"/>
              <a:ext cx="233696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고객센터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231B9B0A-7DB6-0E0A-1746-B9551E6E591C}"/>
              </a:ext>
            </a:extLst>
          </p:cNvPr>
          <p:cNvSpPr txBox="1"/>
          <p:nvPr/>
        </p:nvSpPr>
        <p:spPr>
          <a:xfrm>
            <a:off x="3012524" y="1660010"/>
            <a:ext cx="7202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02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itchFamily="34" charset="0"/>
            </a:endParaRPr>
          </a:p>
        </p:txBody>
      </p:sp>
      <p:grpSp>
        <p:nvGrpSpPr>
          <p:cNvPr id="164" name="Group 34">
            <a:extLst>
              <a:ext uri="{FF2B5EF4-FFF2-40B4-BE49-F238E27FC236}">
                <a16:creationId xmlns:a16="http://schemas.microsoft.com/office/drawing/2014/main" id="{097571EA-0D3F-1520-EFBD-CBB18EE2F2F8}"/>
              </a:ext>
            </a:extLst>
          </p:cNvPr>
          <p:cNvGrpSpPr/>
          <p:nvPr/>
        </p:nvGrpSpPr>
        <p:grpSpPr>
          <a:xfrm>
            <a:off x="2847257" y="2434754"/>
            <a:ext cx="1050786" cy="669414"/>
            <a:chOff x="2551705" y="4283314"/>
            <a:chExt cx="2357003" cy="892553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5A064D8-3DA5-0CB4-50DB-F4A11A2B4D8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로그인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회원가입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FC81330-A65A-709A-FF7F-429A6EF95EF3}"/>
                </a:ext>
              </a:extLst>
            </p:cNvPr>
            <p:cNvSpPr txBox="1"/>
            <p:nvPr/>
          </p:nvSpPr>
          <p:spPr>
            <a:xfrm>
              <a:off x="2551705" y="4283314"/>
              <a:ext cx="2336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홈페이지</a:t>
              </a: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9154362-84C3-6C3A-ADB8-92931B300620}"/>
              </a:ext>
            </a:extLst>
          </p:cNvPr>
          <p:cNvSpPr txBox="1"/>
          <p:nvPr/>
        </p:nvSpPr>
        <p:spPr>
          <a:xfrm>
            <a:off x="4448289" y="3619865"/>
            <a:ext cx="7202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03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itchFamily="34" charset="0"/>
            </a:endParaRPr>
          </a:p>
        </p:txBody>
      </p:sp>
      <p:grpSp>
        <p:nvGrpSpPr>
          <p:cNvPr id="168" name="Group 38">
            <a:extLst>
              <a:ext uri="{FF2B5EF4-FFF2-40B4-BE49-F238E27FC236}">
                <a16:creationId xmlns:a16="http://schemas.microsoft.com/office/drawing/2014/main" id="{C096280E-47BB-18CE-1EBE-3D11FB260362}"/>
              </a:ext>
            </a:extLst>
          </p:cNvPr>
          <p:cNvGrpSpPr/>
          <p:nvPr/>
        </p:nvGrpSpPr>
        <p:grpSpPr>
          <a:xfrm>
            <a:off x="5731271" y="2397100"/>
            <a:ext cx="1050786" cy="1038746"/>
            <a:chOff x="2551705" y="4283314"/>
            <a:chExt cx="2357003" cy="1384991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61892AC-9575-CDC0-E7DC-984E5B714FE2}"/>
                </a:ext>
              </a:extLst>
            </p:cNvPr>
            <p:cNvSpPr txBox="1"/>
            <p:nvPr/>
          </p:nvSpPr>
          <p:spPr>
            <a:xfrm>
              <a:off x="2551707" y="4560312"/>
              <a:ext cx="2357001" cy="110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예금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적금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펀드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대출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F726AF3-A975-0720-D9C5-98B48E3C1A51}"/>
                </a:ext>
              </a:extLst>
            </p:cNvPr>
            <p:cNvSpPr txBox="1"/>
            <p:nvPr/>
          </p:nvSpPr>
          <p:spPr>
            <a:xfrm>
              <a:off x="2551705" y="4283314"/>
              <a:ext cx="233696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금융상품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96D42214-B5EE-440C-D15B-103F0DFE6F76}"/>
              </a:ext>
            </a:extLst>
          </p:cNvPr>
          <p:cNvSpPr txBox="1"/>
          <p:nvPr/>
        </p:nvSpPr>
        <p:spPr>
          <a:xfrm>
            <a:off x="1576759" y="3619865"/>
            <a:ext cx="7202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01</a:t>
            </a:r>
            <a:endParaRPr lang="ko-KR" altLang="en-US" sz="33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itchFamily="34" charset="0"/>
            </a:endParaRPr>
          </a:p>
        </p:txBody>
      </p:sp>
      <p:grpSp>
        <p:nvGrpSpPr>
          <p:cNvPr id="172" name="Group 42">
            <a:extLst>
              <a:ext uri="{FF2B5EF4-FFF2-40B4-BE49-F238E27FC236}">
                <a16:creationId xmlns:a16="http://schemas.microsoft.com/office/drawing/2014/main" id="{E87A7842-D457-4CBD-A34E-9A2B1A20138F}"/>
              </a:ext>
            </a:extLst>
          </p:cNvPr>
          <p:cNvGrpSpPr/>
          <p:nvPr/>
        </p:nvGrpSpPr>
        <p:grpSpPr>
          <a:xfrm>
            <a:off x="1391499" y="2944844"/>
            <a:ext cx="1050786" cy="484748"/>
            <a:chOff x="2551705" y="4283314"/>
            <a:chExt cx="2357003" cy="64633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BE1502E-1570-5153-E6F1-2BB37BCB6EB6}"/>
                </a:ext>
              </a:extLst>
            </p:cNvPr>
            <p:cNvSpPr txBox="1"/>
            <p:nvPr/>
          </p:nvSpPr>
          <p:spPr>
            <a:xfrm>
              <a:off x="2551707" y="4560314"/>
              <a:ext cx="2357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계좌 개설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D60C48D-80E1-46F8-278C-4EB515A7ADEF}"/>
                </a:ext>
              </a:extLst>
            </p:cNvPr>
            <p:cNvSpPr txBox="1"/>
            <p:nvPr/>
          </p:nvSpPr>
          <p:spPr>
            <a:xfrm>
              <a:off x="2551705" y="4283314"/>
              <a:ext cx="233696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은행 업무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0F86B31-1BB0-D2AD-240A-9E63E38F9AA9}"/>
              </a:ext>
            </a:extLst>
          </p:cNvPr>
          <p:cNvGrpSpPr/>
          <p:nvPr/>
        </p:nvGrpSpPr>
        <p:grpSpPr>
          <a:xfrm rot="10800000">
            <a:off x="1181713" y="2514198"/>
            <a:ext cx="1510347" cy="1994145"/>
            <a:chOff x="1461188" y="2203612"/>
            <a:chExt cx="2149652" cy="283823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6" name="막힌 원호 175">
              <a:extLst>
                <a:ext uri="{FF2B5EF4-FFF2-40B4-BE49-F238E27FC236}">
                  <a16:creationId xmlns:a16="http://schemas.microsoft.com/office/drawing/2014/main" id="{3895691C-71BE-BEE5-8A29-1F195AC031E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596266E-746A-6AE2-BDFB-0B7814F1915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A9F6CA0-51D9-8A1F-9896-D9C85F126B7E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E4AB287-DB3C-C166-80B3-DB55821C306C}"/>
              </a:ext>
            </a:extLst>
          </p:cNvPr>
          <p:cNvGrpSpPr/>
          <p:nvPr/>
        </p:nvGrpSpPr>
        <p:grpSpPr>
          <a:xfrm>
            <a:off x="2622309" y="1359284"/>
            <a:ext cx="1510347" cy="1994140"/>
            <a:chOff x="1461188" y="2203612"/>
            <a:chExt cx="2149652" cy="283823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0" name="막힌 원호 179">
              <a:extLst>
                <a:ext uri="{FF2B5EF4-FFF2-40B4-BE49-F238E27FC236}">
                  <a16:creationId xmlns:a16="http://schemas.microsoft.com/office/drawing/2014/main" id="{8551B1E9-FB56-6179-A344-E9895C8CE8C7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05088D5-BD1B-5AB9-DC05-96DEB42CD170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3FF6F3E-D13E-47E5-FE6B-053ECD86A9A1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D463712-E005-0573-5C21-5A6EB1DE0433}"/>
              </a:ext>
            </a:extLst>
          </p:cNvPr>
          <p:cNvGrpSpPr/>
          <p:nvPr/>
        </p:nvGrpSpPr>
        <p:grpSpPr>
          <a:xfrm rot="10800000">
            <a:off x="4057513" y="2514199"/>
            <a:ext cx="1520641" cy="1994144"/>
            <a:chOff x="1461188" y="2203612"/>
            <a:chExt cx="2149652" cy="283823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4" name="막힌 원호 183">
              <a:extLst>
                <a:ext uri="{FF2B5EF4-FFF2-40B4-BE49-F238E27FC236}">
                  <a16:creationId xmlns:a16="http://schemas.microsoft.com/office/drawing/2014/main" id="{357D2276-D1F4-0EA0-A954-BCEE28091A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73376783-843A-1AAA-A3C2-3F88F3707E77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427CBC0-FC78-AD8E-0015-59357C69BA7F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1AD676B-A662-5CC1-2E94-7FCAC12EC06F}"/>
              </a:ext>
            </a:extLst>
          </p:cNvPr>
          <p:cNvGrpSpPr/>
          <p:nvPr/>
        </p:nvGrpSpPr>
        <p:grpSpPr>
          <a:xfrm>
            <a:off x="5489006" y="1359284"/>
            <a:ext cx="1510347" cy="1994144"/>
            <a:chOff x="1461188" y="2203612"/>
            <a:chExt cx="2149652" cy="283823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8" name="막힌 원호 187">
              <a:extLst>
                <a:ext uri="{FF2B5EF4-FFF2-40B4-BE49-F238E27FC236}">
                  <a16:creationId xmlns:a16="http://schemas.microsoft.com/office/drawing/2014/main" id="{2213EEB1-A524-A4A5-0652-3C86EA211697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D653BC4-0A69-8AEF-7846-D1C19773E062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909AC0A-035F-F08C-7F0D-FDFA566D4CDB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A892611-9347-566C-73BF-1F7E74A846BB}"/>
              </a:ext>
            </a:extLst>
          </p:cNvPr>
          <p:cNvGrpSpPr/>
          <p:nvPr/>
        </p:nvGrpSpPr>
        <p:grpSpPr>
          <a:xfrm rot="10471337">
            <a:off x="6861563" y="2262819"/>
            <a:ext cx="283991" cy="252936"/>
            <a:chOff x="1249118" y="3971544"/>
            <a:chExt cx="404200" cy="36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6DF027B1-1ABD-C4B6-DC9E-4ACA518683BC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89878AF6-E747-2FB3-1F4D-2D6199349DF3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C0AFFF0-492F-DB8B-0788-36FFBC9394BD}"/>
              </a:ext>
            </a:extLst>
          </p:cNvPr>
          <p:cNvGrpSpPr/>
          <p:nvPr/>
        </p:nvGrpSpPr>
        <p:grpSpPr>
          <a:xfrm rot="21404292">
            <a:off x="2469516" y="3309747"/>
            <a:ext cx="283991" cy="252936"/>
            <a:chOff x="1249118" y="3971544"/>
            <a:chExt cx="404200" cy="36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EEA1E5A9-A4BA-6CA5-460E-CE625E072F63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7EBC04EC-EF42-5512-4280-B91177421DF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907F2CA-7782-4113-4E85-9257D47363EF}"/>
              </a:ext>
            </a:extLst>
          </p:cNvPr>
          <p:cNvSpPr/>
          <p:nvPr/>
        </p:nvSpPr>
        <p:spPr>
          <a:xfrm>
            <a:off x="6924823" y="2465134"/>
            <a:ext cx="76399" cy="999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4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AEE8D085-9E05-72BD-0881-ED50DE9FB0A4}"/>
              </a:ext>
            </a:extLst>
          </p:cNvPr>
          <p:cNvGrpSpPr/>
          <p:nvPr/>
        </p:nvGrpSpPr>
        <p:grpSpPr>
          <a:xfrm rot="21355000">
            <a:off x="5342729" y="3309939"/>
            <a:ext cx="283991" cy="252936"/>
            <a:chOff x="1249118" y="3971544"/>
            <a:chExt cx="404200" cy="36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C49B7EAA-F6A7-A0D7-A7D3-C6B766141EE1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C7E9E8B7-FA20-62F8-A1C7-232D91CC3FD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9E8621A5-F32F-85B0-C248-0EA0665456A3}"/>
              </a:ext>
            </a:extLst>
          </p:cNvPr>
          <p:cNvGrpSpPr/>
          <p:nvPr/>
        </p:nvGrpSpPr>
        <p:grpSpPr>
          <a:xfrm rot="10390543">
            <a:off x="6866275" y="3247704"/>
            <a:ext cx="283991" cy="252936"/>
            <a:chOff x="1249118" y="3971544"/>
            <a:chExt cx="404200" cy="36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A489F2E7-AB1A-F667-4DC7-00860AB6561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1E397A1A-7FE5-AAAF-23DE-670E0CCE679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06DBFBDA-271A-F301-7444-F4EE37C7D177}"/>
              </a:ext>
            </a:extLst>
          </p:cNvPr>
          <p:cNvGrpSpPr/>
          <p:nvPr/>
        </p:nvGrpSpPr>
        <p:grpSpPr>
          <a:xfrm rot="10530027">
            <a:off x="3997945" y="2301776"/>
            <a:ext cx="283991" cy="252936"/>
            <a:chOff x="1249118" y="3971544"/>
            <a:chExt cx="404200" cy="360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56FF5611-75AD-2706-76E3-14FFDF5EA4FC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A89FDDEA-A0B3-AAD0-FEF9-81B8B13BC38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09" name="Group 11">
            <a:extLst>
              <a:ext uri="{FF2B5EF4-FFF2-40B4-BE49-F238E27FC236}">
                <a16:creationId xmlns:a16="http://schemas.microsoft.com/office/drawing/2014/main" id="{CA00E7A5-3E28-0127-14E8-E1AFA59A5930}"/>
              </a:ext>
            </a:extLst>
          </p:cNvPr>
          <p:cNvGrpSpPr/>
          <p:nvPr/>
        </p:nvGrpSpPr>
        <p:grpSpPr>
          <a:xfrm>
            <a:off x="6331986" y="3934628"/>
            <a:ext cx="1484214" cy="930530"/>
            <a:chOff x="3995936" y="1131590"/>
            <a:chExt cx="3780122" cy="324957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10" name="Diamond 5">
              <a:extLst>
                <a:ext uri="{FF2B5EF4-FFF2-40B4-BE49-F238E27FC236}">
                  <a16:creationId xmlns:a16="http://schemas.microsoft.com/office/drawing/2014/main" id="{E652E8FC-BFEF-4C23-2A1D-282C5068923C}"/>
                </a:ext>
              </a:extLst>
            </p:cNvPr>
            <p:cNvSpPr/>
            <p:nvPr/>
          </p:nvSpPr>
          <p:spPr>
            <a:xfrm>
              <a:off x="3995936" y="1131590"/>
              <a:ext cx="3240001" cy="3249575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1" name="Rectangle 1">
              <a:extLst>
                <a:ext uri="{FF2B5EF4-FFF2-40B4-BE49-F238E27FC236}">
                  <a16:creationId xmlns:a16="http://schemas.microsoft.com/office/drawing/2014/main" id="{B94A7558-F9C3-A084-39BF-514FCBF5DC6E}"/>
                </a:ext>
              </a:extLst>
            </p:cNvPr>
            <p:cNvSpPr/>
            <p:nvPr/>
          </p:nvSpPr>
          <p:spPr>
            <a:xfrm>
              <a:off x="4319792" y="1419623"/>
              <a:ext cx="2592288" cy="1828721"/>
            </a:xfrm>
            <a:custGeom>
              <a:avLst/>
              <a:gdLst/>
              <a:ahLst/>
              <a:cxnLst/>
              <a:rect l="l" t="t" r="r" b="b"/>
              <a:pathLst>
                <a:path w="2592288" h="1828721">
                  <a:moveTo>
                    <a:pt x="0" y="0"/>
                  </a:moveTo>
                  <a:lnTo>
                    <a:pt x="2592288" y="0"/>
                  </a:lnTo>
                  <a:lnTo>
                    <a:pt x="2592288" y="980121"/>
                  </a:lnTo>
                  <a:lnTo>
                    <a:pt x="1302036" y="1828721"/>
                  </a:lnTo>
                  <a:lnTo>
                    <a:pt x="0" y="97875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B2BAB147-7CDD-0470-23F6-CF4F90277ADD}"/>
                </a:ext>
              </a:extLst>
            </p:cNvPr>
            <p:cNvSpPr/>
            <p:nvPr/>
          </p:nvSpPr>
          <p:spPr>
            <a:xfrm>
              <a:off x="4820717" y="1550822"/>
              <a:ext cx="2955341" cy="116311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grpFill/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Oval 15">
              <a:extLst>
                <a:ext uri="{FF2B5EF4-FFF2-40B4-BE49-F238E27FC236}">
                  <a16:creationId xmlns:a16="http://schemas.microsoft.com/office/drawing/2014/main" id="{95051437-AF88-D1BD-F421-487777DA999D}"/>
                </a:ext>
              </a:extLst>
            </p:cNvPr>
            <p:cNvSpPr/>
            <p:nvPr/>
          </p:nvSpPr>
          <p:spPr>
            <a:xfrm>
              <a:off x="5918207" y="1880840"/>
              <a:ext cx="180020" cy="180020"/>
            </a:xfrm>
            <a:prstGeom prst="ellipse">
              <a:avLst/>
            </a:prstGeom>
            <a:grpFill/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4" name="Oval 16">
              <a:extLst>
                <a:ext uri="{FF2B5EF4-FFF2-40B4-BE49-F238E27FC236}">
                  <a16:creationId xmlns:a16="http://schemas.microsoft.com/office/drawing/2014/main" id="{5F18F94D-EC34-AD24-9C37-AACE5218F818}"/>
                </a:ext>
              </a:extLst>
            </p:cNvPr>
            <p:cNvSpPr/>
            <p:nvPr/>
          </p:nvSpPr>
          <p:spPr>
            <a:xfrm>
              <a:off x="6430647" y="2268493"/>
              <a:ext cx="180020" cy="180020"/>
            </a:xfrm>
            <a:prstGeom prst="ellipse">
              <a:avLst/>
            </a:prstGeom>
            <a:grpFill/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5" name="Oval 17">
              <a:extLst>
                <a:ext uri="{FF2B5EF4-FFF2-40B4-BE49-F238E27FC236}">
                  <a16:creationId xmlns:a16="http://schemas.microsoft.com/office/drawing/2014/main" id="{309A56F6-EA8D-3289-7EB4-FCA2017DB59B}"/>
                </a:ext>
              </a:extLst>
            </p:cNvPr>
            <p:cNvSpPr/>
            <p:nvPr/>
          </p:nvSpPr>
          <p:spPr>
            <a:xfrm>
              <a:off x="5452141" y="2570577"/>
              <a:ext cx="180020" cy="180020"/>
            </a:xfrm>
            <a:prstGeom prst="ellipse">
              <a:avLst/>
            </a:prstGeom>
            <a:grpFill/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18">
              <a:extLst>
                <a:ext uri="{FF2B5EF4-FFF2-40B4-BE49-F238E27FC236}">
                  <a16:creationId xmlns:a16="http://schemas.microsoft.com/office/drawing/2014/main" id="{8585FF19-F710-A4B8-B905-36F857D84068}"/>
                </a:ext>
              </a:extLst>
            </p:cNvPr>
            <p:cNvSpPr/>
            <p:nvPr/>
          </p:nvSpPr>
          <p:spPr>
            <a:xfrm>
              <a:off x="5076056" y="2178483"/>
              <a:ext cx="180020" cy="180020"/>
            </a:xfrm>
            <a:prstGeom prst="ellipse">
              <a:avLst/>
            </a:prstGeom>
            <a:grpFill/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B5D7F3C-4582-D1F6-E0DD-5B22F3ABB264}"/>
              </a:ext>
            </a:extLst>
          </p:cNvPr>
          <p:cNvGrpSpPr/>
          <p:nvPr/>
        </p:nvGrpSpPr>
        <p:grpSpPr>
          <a:xfrm>
            <a:off x="6783933" y="3688483"/>
            <a:ext cx="339139" cy="339139"/>
            <a:chOff x="2460435" y="1380960"/>
            <a:chExt cx="914400" cy="9144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29A9174C-75F0-5D8A-E920-96F53E697401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C46A4AD-7DCA-EFEF-33AA-CC49D3E9E777}"/>
                </a:ext>
              </a:extLst>
            </p:cNvPr>
            <p:cNvSpPr/>
            <p:nvPr/>
          </p:nvSpPr>
          <p:spPr>
            <a:xfrm>
              <a:off x="2528509" y="1449034"/>
              <a:ext cx="778251" cy="77825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0" name="Block Arc 11">
              <a:extLst>
                <a:ext uri="{FF2B5EF4-FFF2-40B4-BE49-F238E27FC236}">
                  <a16:creationId xmlns:a16="http://schemas.microsoft.com/office/drawing/2014/main" id="{175081D5-E380-DFBB-7BF2-53996E3795A2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221" name="Object 2" descr="Object 2">
            <a:extLst>
              <a:ext uri="{FF2B5EF4-FFF2-40B4-BE49-F238E27FC236}">
                <a16:creationId xmlns:a16="http://schemas.microsoft.com/office/drawing/2014/main" id="{8819864A-9E71-8E8A-7BAD-F6B92A20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</p:pic>
      <p:pic>
        <p:nvPicPr>
          <p:cNvPr id="222" name="Object 5" descr="Object 5">
            <a:extLst>
              <a:ext uri="{FF2B5EF4-FFF2-40B4-BE49-F238E27FC236}">
                <a16:creationId xmlns:a16="http://schemas.microsoft.com/office/drawing/2014/main" id="{67088707-1594-A9C3-40D5-F01747C1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23" name="Object 16" descr="Object 16">
            <a:extLst>
              <a:ext uri="{FF2B5EF4-FFF2-40B4-BE49-F238E27FC236}">
                <a16:creationId xmlns:a16="http://schemas.microsoft.com/office/drawing/2014/main" id="{A7669031-F653-8E0F-B2CE-5C91B8A8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85891" y="28848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8C8B0B94-5DF8-1F83-0643-C8A44CDF0BFD}"/>
              </a:ext>
            </a:extLst>
          </p:cNvPr>
          <p:cNvSpPr txBox="1"/>
          <p:nvPr/>
        </p:nvSpPr>
        <p:spPr>
          <a:xfrm>
            <a:off x="561784" y="190937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업무흐름도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B9ABC45-B34B-E0E2-1829-2798964446F8}"/>
              </a:ext>
            </a:extLst>
          </p:cNvPr>
          <p:cNvSpPr txBox="1"/>
          <p:nvPr/>
        </p:nvSpPr>
        <p:spPr>
          <a:xfrm>
            <a:off x="8474874" y="4865158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Schedule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-81225" y="271576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kern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굴림" panose="020B0600000101010101" pitchFamily="50" charset="-127"/>
              </a:rPr>
              <a:t>개인별 프로젝트 일정</a:t>
            </a:r>
            <a:endParaRPr lang="ko-KR" altLang="en-US" sz="9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/>
          <p:nvPr/>
        </p:nvSpPr>
        <p:spPr>
          <a:xfrm>
            <a:off x="3159833" y="268817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김은진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0B2025-6309-E3A0-EE24-1B22EA6C7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29397"/>
              </p:ext>
            </p:extLst>
          </p:nvPr>
        </p:nvGraphicFramePr>
        <p:xfrm>
          <a:off x="755576" y="987574"/>
          <a:ext cx="7632847" cy="3681568"/>
        </p:xfrm>
        <a:graphic>
          <a:graphicData uri="http://schemas.openxmlformats.org/drawingml/2006/table">
            <a:tbl>
              <a:tblPr/>
              <a:tblGrid>
                <a:gridCol w="299428">
                  <a:extLst>
                    <a:ext uri="{9D8B030D-6E8A-4147-A177-3AD203B41FA5}">
                      <a16:colId xmlns:a16="http://schemas.microsoft.com/office/drawing/2014/main" val="2122351127"/>
                    </a:ext>
                  </a:extLst>
                </a:gridCol>
                <a:gridCol w="556409">
                  <a:extLst>
                    <a:ext uri="{9D8B030D-6E8A-4147-A177-3AD203B41FA5}">
                      <a16:colId xmlns:a16="http://schemas.microsoft.com/office/drawing/2014/main" val="264916466"/>
                    </a:ext>
                  </a:extLst>
                </a:gridCol>
                <a:gridCol w="299428">
                  <a:extLst>
                    <a:ext uri="{9D8B030D-6E8A-4147-A177-3AD203B41FA5}">
                      <a16:colId xmlns:a16="http://schemas.microsoft.com/office/drawing/2014/main" val="4137340500"/>
                    </a:ext>
                  </a:extLst>
                </a:gridCol>
                <a:gridCol w="384024">
                  <a:extLst>
                    <a:ext uri="{9D8B030D-6E8A-4147-A177-3AD203B41FA5}">
                      <a16:colId xmlns:a16="http://schemas.microsoft.com/office/drawing/2014/main" val="481278390"/>
                    </a:ext>
                  </a:extLst>
                </a:gridCol>
                <a:gridCol w="722410">
                  <a:extLst>
                    <a:ext uri="{9D8B030D-6E8A-4147-A177-3AD203B41FA5}">
                      <a16:colId xmlns:a16="http://schemas.microsoft.com/office/drawing/2014/main" val="129022307"/>
                    </a:ext>
                  </a:extLst>
                </a:gridCol>
                <a:gridCol w="1763107">
                  <a:extLst>
                    <a:ext uri="{9D8B030D-6E8A-4147-A177-3AD203B41FA5}">
                      <a16:colId xmlns:a16="http://schemas.microsoft.com/office/drawing/2014/main" val="4159488057"/>
                    </a:ext>
                  </a:extLst>
                </a:gridCol>
                <a:gridCol w="784661">
                  <a:extLst>
                    <a:ext uri="{9D8B030D-6E8A-4147-A177-3AD203B41FA5}">
                      <a16:colId xmlns:a16="http://schemas.microsoft.com/office/drawing/2014/main" val="1835037408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636950165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044912212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977312565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553480917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280001394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501965551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092383707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2652491671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642706580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2996599321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872352764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2458547468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4180336141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4088389159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714640536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2402006274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2736255181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756848406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496680913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583975809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723466553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532971713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6922333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163849944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668301122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3181623277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302441343"/>
                    </a:ext>
                  </a:extLst>
                </a:gridCol>
                <a:gridCol w="100835">
                  <a:extLst>
                    <a:ext uri="{9D8B030D-6E8A-4147-A177-3AD203B41FA5}">
                      <a16:colId xmlns:a16="http://schemas.microsoft.com/office/drawing/2014/main" val="1625886228"/>
                    </a:ext>
                  </a:extLst>
                </a:gridCol>
              </a:tblGrid>
              <a:tr h="144016">
                <a:tc rowSpan="2" grid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개발일정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2022/9/29~2022/10/26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654135"/>
                  </a:ext>
                </a:extLst>
              </a:tr>
              <a:tr h="107198"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25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825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24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25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6824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24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4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36708"/>
                  </a:ext>
                </a:extLst>
              </a:tr>
              <a:tr h="2143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담당자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구분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대분류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중분류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소분류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세부분류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기술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29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15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17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18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19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21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22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24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25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26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62271"/>
                  </a:ext>
                </a:extLst>
              </a:tr>
              <a:tr h="107198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공통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프로젝트 기획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910790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업무 분장 및 기능정의서 작성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875029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ERD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모델링 및 업무플로우 구상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411551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화면 설계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012590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데이터베이스 설계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885115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SPRING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060281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적용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GIT/GIT Hub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78082"/>
                  </a:ext>
                </a:extLst>
              </a:tr>
              <a:tr h="214398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김은진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 계좌 개설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 대상 신규 입출금 계좌 개설 서비스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898870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비회원 계좌 개설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비회원 대상 신규 입출금 계좌 개설 서비스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049155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보유중인 계좌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39837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거래내역조회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최근 및 기간별 거래내역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315695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개의 거래내역 상세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813050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 상태의 계좌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632953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상태의 계좌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191022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기일도래계좌조회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만기도래현황 조회</a:t>
                      </a:r>
                      <a:endParaRPr lang="en-US" altLang="ko-KR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기일경과 혹은 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개월이내 </a:t>
                      </a:r>
                      <a:r>
                        <a:rPr lang="ko-KR" altLang="en-US" sz="700" dirty="0" err="1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도래분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145102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외환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환율정보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오픈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다수를 이용한 환율 정보 제공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api, 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465450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환율계산기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웹크롤링 혹은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를 이용한 환율 계산 서비스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웹크롤링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api, ajax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352161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USD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 신청 및 수령일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지점 예약 서비스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552029"/>
                  </a:ext>
                </a:extLst>
              </a:tr>
              <a:tr h="107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363581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외환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 수령여부에 따른 내역 변경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478978"/>
                  </a:ext>
                </a:extLst>
              </a:tr>
              <a:tr h="21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JPA + Vue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보유계좌조회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보유중인 계좌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102569"/>
                  </a:ext>
                </a:extLst>
              </a:tr>
              <a:tr h="1071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검토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통합테스트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0331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8A2785A-851D-B6C4-8460-02A7A49E0B23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239119-6689-DAF5-27D9-DA9EC1692B5C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CD180-4200-F5A7-F0B4-B51E3CBEF917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"/>
          <p:cNvSpPr/>
          <p:nvPr/>
        </p:nvSpPr>
        <p:spPr>
          <a:xfrm>
            <a:off x="3110476" y="260958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김아람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48C52DB-D86C-AB8E-5CF6-62FAA3EFC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6533"/>
              </p:ext>
            </p:extLst>
          </p:nvPr>
        </p:nvGraphicFramePr>
        <p:xfrm>
          <a:off x="719571" y="987574"/>
          <a:ext cx="7606142" cy="3644756"/>
        </p:xfrm>
        <a:graphic>
          <a:graphicData uri="http://schemas.openxmlformats.org/drawingml/2006/table">
            <a:tbl>
              <a:tblPr/>
              <a:tblGrid>
                <a:gridCol w="303953">
                  <a:extLst>
                    <a:ext uri="{9D8B030D-6E8A-4147-A177-3AD203B41FA5}">
                      <a16:colId xmlns:a16="http://schemas.microsoft.com/office/drawing/2014/main" val="94171323"/>
                    </a:ext>
                  </a:extLst>
                </a:gridCol>
                <a:gridCol w="464791">
                  <a:extLst>
                    <a:ext uri="{9D8B030D-6E8A-4147-A177-3AD203B41FA5}">
                      <a16:colId xmlns:a16="http://schemas.microsoft.com/office/drawing/2014/main" val="490900642"/>
                    </a:ext>
                  </a:extLst>
                </a:gridCol>
                <a:gridCol w="126237">
                  <a:extLst>
                    <a:ext uri="{9D8B030D-6E8A-4147-A177-3AD203B41FA5}">
                      <a16:colId xmlns:a16="http://schemas.microsoft.com/office/drawing/2014/main" val="3868408690"/>
                    </a:ext>
                  </a:extLst>
                </a:gridCol>
                <a:gridCol w="173423">
                  <a:extLst>
                    <a:ext uri="{9D8B030D-6E8A-4147-A177-3AD203B41FA5}">
                      <a16:colId xmlns:a16="http://schemas.microsoft.com/office/drawing/2014/main" val="431844639"/>
                    </a:ext>
                  </a:extLst>
                </a:gridCol>
                <a:gridCol w="229244">
                  <a:extLst>
                    <a:ext uri="{9D8B030D-6E8A-4147-A177-3AD203B41FA5}">
                      <a16:colId xmlns:a16="http://schemas.microsoft.com/office/drawing/2014/main" val="2676121971"/>
                    </a:ext>
                  </a:extLst>
                </a:gridCol>
                <a:gridCol w="323655">
                  <a:extLst>
                    <a:ext uri="{9D8B030D-6E8A-4147-A177-3AD203B41FA5}">
                      <a16:colId xmlns:a16="http://schemas.microsoft.com/office/drawing/2014/main" val="557696357"/>
                    </a:ext>
                  </a:extLst>
                </a:gridCol>
                <a:gridCol w="414570">
                  <a:extLst>
                    <a:ext uri="{9D8B030D-6E8A-4147-A177-3AD203B41FA5}">
                      <a16:colId xmlns:a16="http://schemas.microsoft.com/office/drawing/2014/main" val="2670797864"/>
                    </a:ext>
                  </a:extLst>
                </a:gridCol>
                <a:gridCol w="324033">
                  <a:extLst>
                    <a:ext uri="{9D8B030D-6E8A-4147-A177-3AD203B41FA5}">
                      <a16:colId xmlns:a16="http://schemas.microsoft.com/office/drawing/2014/main" val="2475818256"/>
                    </a:ext>
                  </a:extLst>
                </a:gridCol>
                <a:gridCol w="414192">
                  <a:extLst>
                    <a:ext uri="{9D8B030D-6E8A-4147-A177-3AD203B41FA5}">
                      <a16:colId xmlns:a16="http://schemas.microsoft.com/office/drawing/2014/main" val="2413611057"/>
                    </a:ext>
                  </a:extLst>
                </a:gridCol>
                <a:gridCol w="1543560">
                  <a:extLst>
                    <a:ext uri="{9D8B030D-6E8A-4147-A177-3AD203B41FA5}">
                      <a16:colId xmlns:a16="http://schemas.microsoft.com/office/drawing/2014/main" val="3167208069"/>
                    </a:ext>
                  </a:extLst>
                </a:gridCol>
                <a:gridCol w="570384">
                  <a:extLst>
                    <a:ext uri="{9D8B030D-6E8A-4147-A177-3AD203B41FA5}">
                      <a16:colId xmlns:a16="http://schemas.microsoft.com/office/drawing/2014/main" val="2160137860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68848774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689607588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75458593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93023563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455782695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48823986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763318725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071277628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88640543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57954153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626016186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821947962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552266152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485931913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321065770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682145881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368163193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593343221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898778334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95016709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460801621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108329006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009905595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291642100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3513295380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4091732667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895920321"/>
                    </a:ext>
                  </a:extLst>
                </a:gridCol>
                <a:gridCol w="97075">
                  <a:extLst>
                    <a:ext uri="{9D8B030D-6E8A-4147-A177-3AD203B41FA5}">
                      <a16:colId xmlns:a16="http://schemas.microsoft.com/office/drawing/2014/main" val="1671363288"/>
                    </a:ext>
                  </a:extLst>
                </a:gridCol>
              </a:tblGrid>
              <a:tr h="140183">
                <a:tc rowSpan="2" grid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개발일정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2022/9/29~2022/10/26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202117"/>
                  </a:ext>
                </a:extLst>
              </a:tr>
              <a:tr h="140183">
                <a:tc gridSpan="1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28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6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86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6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6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24679"/>
                  </a:ext>
                </a:extLst>
              </a:tr>
              <a:tr h="2803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담당자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구분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대분류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중분류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소분류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세부분류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기술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29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15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17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18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19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21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22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24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25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26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96545"/>
                  </a:ext>
                </a:extLst>
              </a:tr>
              <a:tr h="14018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공통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프로젝트 기획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184236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업무 분장 및 기능정의서 작성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345050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ERD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모델링 및 업무플로우 구상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679237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화면 설계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0165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데이터베이스 설계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90874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SPRING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776576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적용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GIT/GIT Hub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94900"/>
                  </a:ext>
                </a:extLst>
              </a:tr>
              <a:tr h="140183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김아람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  <a:endParaRPr lang="ko-KR" altLang="en-US" sz="1600" dirty="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974951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 조회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503408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등록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등록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202094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승인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승인 처리</a:t>
                      </a:r>
                      <a:endParaRPr lang="ko-KR" altLang="en-US" sz="1600" dirty="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승인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승인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447598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불가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불가 처리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불가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불가 처리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708794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생성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생성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생성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생성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승인시 계좌 생성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승인시 계좌 생성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001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상환 자동이체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상환 자동이체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생성과 동시에 상환 이체 등록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생성과 동시에 상환 이체 등록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69902"/>
                  </a:ext>
                </a:extLst>
              </a:tr>
              <a:tr h="280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메인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메인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이자 계산기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이자 계산기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이자 계산기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이자 계산기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066520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관리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관리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조회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 중인 대출 상품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 중인 대출 상품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905134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05225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대출신청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대출신청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035157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51075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JPA + Vue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  <a:endParaRPr lang="ko-KR" altLang="en-US" sz="1600" dirty="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  <a:endParaRPr lang="ko-KR" altLang="en-US" sz="160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13070" marR="1307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08313"/>
                  </a:ext>
                </a:extLst>
              </a:tr>
              <a:tr h="140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 조회</a:t>
                      </a:r>
                      <a:endParaRPr lang="ko-KR" altLang="en-US" sz="1600" dirty="0"/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상세 조회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78385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F720903-6E4C-C3B9-903F-CB75D75BFE5D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887C47-B53B-574D-A990-722DDE24F89A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66A29-3A93-BA4F-A91D-5E8EB7D31086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49FE4-9610-CEFF-A9DD-7F0DC0C3F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99070"/>
              </p:ext>
            </p:extLst>
          </p:nvPr>
        </p:nvGraphicFramePr>
        <p:xfrm>
          <a:off x="719578" y="1059582"/>
          <a:ext cx="7704844" cy="3744415"/>
        </p:xfrm>
        <a:graphic>
          <a:graphicData uri="http://schemas.openxmlformats.org/drawingml/2006/table">
            <a:tbl>
              <a:tblPr/>
              <a:tblGrid>
                <a:gridCol w="289994">
                  <a:extLst>
                    <a:ext uri="{9D8B030D-6E8A-4147-A177-3AD203B41FA5}">
                      <a16:colId xmlns:a16="http://schemas.microsoft.com/office/drawing/2014/main" val="3547002207"/>
                    </a:ext>
                  </a:extLst>
                </a:gridCol>
                <a:gridCol w="536674">
                  <a:extLst>
                    <a:ext uri="{9D8B030D-6E8A-4147-A177-3AD203B41FA5}">
                      <a16:colId xmlns:a16="http://schemas.microsoft.com/office/drawing/2014/main" val="2656506670"/>
                    </a:ext>
                  </a:extLst>
                </a:gridCol>
                <a:gridCol w="363605">
                  <a:extLst>
                    <a:ext uri="{9D8B030D-6E8A-4147-A177-3AD203B41FA5}">
                      <a16:colId xmlns:a16="http://schemas.microsoft.com/office/drawing/2014/main" val="2635816142"/>
                    </a:ext>
                  </a:extLst>
                </a:gridCol>
                <a:gridCol w="131109">
                  <a:extLst>
                    <a:ext uri="{9D8B030D-6E8A-4147-A177-3AD203B41FA5}">
                      <a16:colId xmlns:a16="http://schemas.microsoft.com/office/drawing/2014/main" val="3303910322"/>
                    </a:ext>
                  </a:extLst>
                </a:gridCol>
                <a:gridCol w="435941">
                  <a:extLst>
                    <a:ext uri="{9D8B030D-6E8A-4147-A177-3AD203B41FA5}">
                      <a16:colId xmlns:a16="http://schemas.microsoft.com/office/drawing/2014/main" val="3948820376"/>
                    </a:ext>
                  </a:extLst>
                </a:gridCol>
                <a:gridCol w="265537">
                  <a:extLst>
                    <a:ext uri="{9D8B030D-6E8A-4147-A177-3AD203B41FA5}">
                      <a16:colId xmlns:a16="http://schemas.microsoft.com/office/drawing/2014/main" val="3984993957"/>
                    </a:ext>
                  </a:extLst>
                </a:gridCol>
                <a:gridCol w="582874">
                  <a:extLst>
                    <a:ext uri="{9D8B030D-6E8A-4147-A177-3AD203B41FA5}">
                      <a16:colId xmlns:a16="http://schemas.microsoft.com/office/drawing/2014/main" val="1510589756"/>
                    </a:ext>
                  </a:extLst>
                </a:gridCol>
                <a:gridCol w="329048">
                  <a:extLst>
                    <a:ext uri="{9D8B030D-6E8A-4147-A177-3AD203B41FA5}">
                      <a16:colId xmlns:a16="http://schemas.microsoft.com/office/drawing/2014/main" val="864408979"/>
                    </a:ext>
                  </a:extLst>
                </a:gridCol>
                <a:gridCol w="1298515">
                  <a:extLst>
                    <a:ext uri="{9D8B030D-6E8A-4147-A177-3AD203B41FA5}">
                      <a16:colId xmlns:a16="http://schemas.microsoft.com/office/drawing/2014/main" val="105547474"/>
                    </a:ext>
                  </a:extLst>
                </a:gridCol>
                <a:gridCol w="683923">
                  <a:extLst>
                    <a:ext uri="{9D8B030D-6E8A-4147-A177-3AD203B41FA5}">
                      <a16:colId xmlns:a16="http://schemas.microsoft.com/office/drawing/2014/main" val="1553100812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550771649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4144262246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391775708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139155323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589607913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414585146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406219598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341353968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1453878301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39888257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858883686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156852059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102239678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329299302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497957164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591230116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100351406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777541900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3107214431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49412629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1440368307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1281074437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133486143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543296622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511266498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1984275154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2109459384"/>
                    </a:ext>
                  </a:extLst>
                </a:gridCol>
                <a:gridCol w="99558">
                  <a:extLst>
                    <a:ext uri="{9D8B030D-6E8A-4147-A177-3AD203B41FA5}">
                      <a16:colId xmlns:a16="http://schemas.microsoft.com/office/drawing/2014/main" val="802443299"/>
                    </a:ext>
                  </a:extLst>
                </a:gridCol>
              </a:tblGrid>
              <a:tr h="124814">
                <a:tc rowSpan="2" grid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개발일정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2022/9/29~2022/10/26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047887"/>
                  </a:ext>
                </a:extLst>
              </a:tr>
              <a:tr h="124814">
                <a:tc gridSpan="10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2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A02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2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02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2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26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3260"/>
                  </a:ext>
                </a:extLst>
              </a:tr>
              <a:tr h="2496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담당자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소분류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기술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17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18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06799"/>
                  </a:ext>
                </a:extLst>
              </a:tr>
              <a:tr h="12481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공통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프로젝트 기획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17948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업무 분장 및 기능정의서 작성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70070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ERD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모델링 및 업무플로우 구상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209247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화면 설계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7278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데이터베이스 설계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41002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SPRING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638230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적용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GIT/GIT Hub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49642"/>
                  </a:ext>
                </a:extLst>
              </a:tr>
              <a:tr h="1248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최슬기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179429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등록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등록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313002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수정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수정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수정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수정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796478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삭제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삭제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삭제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 삭제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249849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금융상품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예금상품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4922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가입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36588"/>
                  </a:ext>
                </a:extLst>
              </a:tr>
              <a:tr h="24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정기예금 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정기예금 상품설명</a:t>
                      </a:r>
                      <a:endParaRPr lang="ko-KR" altLang="en-US" dirty="0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3070" marR="1307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863343"/>
                  </a:ext>
                </a:extLst>
              </a:tr>
              <a:tr h="24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만기시 이자지급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만기시 이자지급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자동 이자 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자동 이자 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424731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해지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195153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적금상품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적금상품 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적금상품 리스트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02156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적금가입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065350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상품설명</a:t>
                      </a:r>
                      <a:endParaRPr lang="ko-KR" altLang="en-US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상품설명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624003"/>
                  </a:ext>
                </a:extLst>
              </a:tr>
              <a:tr h="124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해지</a:t>
                      </a:r>
                      <a:endParaRPr lang="ko-KR" altLang="en-US" dirty="0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69613"/>
                  </a:ext>
                </a:extLst>
              </a:tr>
              <a:tr h="24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만기시 이자지급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</a:t>
                      </a:r>
                      <a:r>
                        <a:rPr lang="ko-KR" altLang="en-US" sz="700" dirty="0" err="1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 이자지급</a:t>
                      </a:r>
                      <a:endParaRPr lang="ko-KR" altLang="en-US" dirty="0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자동 이자 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자동 이자 지급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28592"/>
                  </a:ext>
                </a:extLst>
              </a:tr>
              <a:tr h="24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JPA + Vue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금융상품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  <a:endParaRPr lang="ko-KR" altLang="en-US" dirty="0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  <a:endParaRPr lang="ko-KR" altLang="en-US" dirty="0"/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D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061003"/>
                  </a:ext>
                </a:extLst>
              </a:tr>
            </a:tbl>
          </a:graphicData>
        </a:graphic>
      </p:graphicFrame>
      <p:sp>
        <p:nvSpPr>
          <p:cNvPr id="3" name="Google Shape;581;p5">
            <a:extLst>
              <a:ext uri="{FF2B5EF4-FFF2-40B4-BE49-F238E27FC236}">
                <a16:creationId xmlns:a16="http://schemas.microsoft.com/office/drawing/2014/main" id="{27DB675F-698A-8AA5-B15D-F345CCFEE2BF}"/>
              </a:ext>
            </a:extLst>
          </p:cNvPr>
          <p:cNvSpPr/>
          <p:nvPr/>
        </p:nvSpPr>
        <p:spPr>
          <a:xfrm>
            <a:off x="3110476" y="260958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최슬기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59CC7C-6CE5-9A4D-BE9A-7D6389C0FE58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CF8AAF-6060-40C9-B94D-1082E5264455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E8A1A-52BA-479C-2226-CF11BD05BCED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Introduction</a:t>
            </a:r>
          </a:p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0" y="2909077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kern="0" dirty="0" err="1">
                <a:effectLst/>
                <a:latin typeface="+mj-ea"/>
                <a:ea typeface="+mj-ea"/>
                <a:cs typeface="굴림" panose="020B0600000101010101" pitchFamily="50" charset="-127"/>
              </a:rPr>
              <a:t>UpBank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는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 JAVA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와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 Oracle </a:t>
            </a:r>
            <a:r>
              <a:rPr lang="en-US" altLang="ko-KR" sz="900" kern="0" dirty="0" err="1">
                <a:effectLst/>
                <a:latin typeface="+mj-ea"/>
                <a:ea typeface="+mj-ea"/>
                <a:cs typeface="굴림" panose="020B0600000101010101" pitchFamily="50" charset="-127"/>
              </a:rPr>
              <a:t>DataBase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를 기반으로 가볍고 직관적인 인터페이스를 통해 </a:t>
            </a:r>
            <a:endParaRPr lang="en-US" altLang="ko-KR" sz="900" kern="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  <a:p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누구에게나 쉽게 다가갈 수 있는 은행을 목표로 한 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Spring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기반 웹사이트입니다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.</a:t>
            </a:r>
          </a:p>
          <a:p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 Spring MVC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패턴을 사용하여 유지보수가 쉽고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, </a:t>
            </a:r>
          </a:p>
          <a:p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Vue </a:t>
            </a:r>
            <a:r>
              <a:rPr lang="ko-KR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등 신기술을 활용하여 차후 업데이트시에도 기술적 확장이 유연하도록 설계하였습니다</a:t>
            </a:r>
            <a:r>
              <a:rPr lang="en-US" altLang="ko-KR" sz="900" kern="0" dirty="0">
                <a:effectLst/>
                <a:latin typeface="+mj-ea"/>
                <a:ea typeface="+mj-ea"/>
                <a:cs typeface="굴림" panose="020B0600000101010101" pitchFamily="50" charset="-127"/>
              </a:rPr>
              <a:t>.</a:t>
            </a:r>
            <a:endParaRPr lang="ko-KR" altLang="en-US" sz="7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24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089C4B6-094F-C7C7-D97A-CC532569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15255"/>
              </p:ext>
            </p:extLst>
          </p:nvPr>
        </p:nvGraphicFramePr>
        <p:xfrm>
          <a:off x="719574" y="1135678"/>
          <a:ext cx="7704851" cy="3692344"/>
        </p:xfrm>
        <a:graphic>
          <a:graphicData uri="http://schemas.openxmlformats.org/drawingml/2006/table">
            <a:tbl>
              <a:tblPr/>
              <a:tblGrid>
                <a:gridCol w="296338">
                  <a:extLst>
                    <a:ext uri="{9D8B030D-6E8A-4147-A177-3AD203B41FA5}">
                      <a16:colId xmlns:a16="http://schemas.microsoft.com/office/drawing/2014/main" val="3808479328"/>
                    </a:ext>
                  </a:extLst>
                </a:gridCol>
                <a:gridCol w="547060">
                  <a:extLst>
                    <a:ext uri="{9D8B030D-6E8A-4147-A177-3AD203B41FA5}">
                      <a16:colId xmlns:a16="http://schemas.microsoft.com/office/drawing/2014/main" val="1841799308"/>
                    </a:ext>
                  </a:extLst>
                </a:gridCol>
                <a:gridCol w="362721">
                  <a:extLst>
                    <a:ext uri="{9D8B030D-6E8A-4147-A177-3AD203B41FA5}">
                      <a16:colId xmlns:a16="http://schemas.microsoft.com/office/drawing/2014/main" val="262405671"/>
                    </a:ext>
                  </a:extLst>
                </a:gridCol>
                <a:gridCol w="565671">
                  <a:extLst>
                    <a:ext uri="{9D8B030D-6E8A-4147-A177-3AD203B41FA5}">
                      <a16:colId xmlns:a16="http://schemas.microsoft.com/office/drawing/2014/main" val="948279790"/>
                    </a:ext>
                  </a:extLst>
                </a:gridCol>
                <a:gridCol w="846347">
                  <a:extLst>
                    <a:ext uri="{9D8B030D-6E8A-4147-A177-3AD203B41FA5}">
                      <a16:colId xmlns:a16="http://schemas.microsoft.com/office/drawing/2014/main" val="2045353282"/>
                    </a:ext>
                  </a:extLst>
                </a:gridCol>
                <a:gridCol w="1623606">
                  <a:extLst>
                    <a:ext uri="{9D8B030D-6E8A-4147-A177-3AD203B41FA5}">
                      <a16:colId xmlns:a16="http://schemas.microsoft.com/office/drawing/2014/main" val="195346824"/>
                    </a:ext>
                  </a:extLst>
                </a:gridCol>
                <a:gridCol w="682260">
                  <a:extLst>
                    <a:ext uri="{9D8B030D-6E8A-4147-A177-3AD203B41FA5}">
                      <a16:colId xmlns:a16="http://schemas.microsoft.com/office/drawing/2014/main" val="155693871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3688499086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351041394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936867262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449936462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405231970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3849232827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596366931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471480924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3967851164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839728490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929343442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728794145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158031878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3505986982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5382216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40014516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327089254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712840397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725951508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752206825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570315714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655459601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628340929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290209262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124262293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1970178990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3983927603"/>
                    </a:ext>
                  </a:extLst>
                </a:gridCol>
                <a:gridCol w="99316">
                  <a:extLst>
                    <a:ext uri="{9D8B030D-6E8A-4147-A177-3AD203B41FA5}">
                      <a16:colId xmlns:a16="http://schemas.microsoft.com/office/drawing/2014/main" val="2870675970"/>
                    </a:ext>
                  </a:extLst>
                </a:gridCol>
              </a:tblGrid>
              <a:tr h="104636">
                <a:tc rowSpan="2" grid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개발일정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2022/9/29~2022/10/26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32778"/>
                  </a:ext>
                </a:extLst>
              </a:tr>
              <a:tr h="129704"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D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E8D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D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주차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88E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1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453351"/>
                  </a:ext>
                </a:extLst>
              </a:tr>
              <a:tr h="259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담당자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구분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대분류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중분류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소분류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세부분류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기술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29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14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15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16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17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18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19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21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22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24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25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26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134903"/>
                  </a:ext>
                </a:extLst>
              </a:tr>
              <a:tr h="12970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공통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프로젝트 기획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449057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업무 분장 및 기능정의서 작성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97388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ERD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모델링 및 업무플로우 구상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915785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화면 설계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660950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데이터베이스 설계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257268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SPRING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47968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적용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GIT/GIT Hub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15735"/>
                  </a:ext>
                </a:extLst>
              </a:tr>
              <a:tr h="259408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한채영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계정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회원가입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</a:p>
                    <a:p>
                      <a:pPr algn="ctr" rtl="0" fontAlgn="ctr"/>
                      <a:r>
                        <a:rPr lang="en-US" altLang="ko-KR" sz="700" dirty="0" err="1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bcrypt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암호화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608053"/>
                  </a:ext>
                </a:extLst>
              </a:tr>
              <a:tr h="209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로그인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i="0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i="0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</a:t>
                      </a:r>
                    </a:p>
                    <a:p>
                      <a:pPr algn="ctr" rtl="0" fontAlgn="ctr"/>
                      <a:r>
                        <a:rPr lang="en-US" altLang="ko-KR" sz="700" i="0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700" i="0" dirty="0" err="1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bcrypt</a:t>
                      </a:r>
                      <a:r>
                        <a:rPr lang="en-US" altLang="ko-KR" sz="700" i="0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700" i="0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암호화</a:t>
                      </a:r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134350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상태 변경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정상화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해지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67672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회원정보수정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비밀번호 및 회원정보 수정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931618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계정관리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i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조회</a:t>
                      </a:r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예금주</a:t>
                      </a:r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/ID/</a:t>
                      </a:r>
                      <a:r>
                        <a:rPr lang="ko-KR" altLang="en-US" sz="700" dirty="0" err="1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상태별</a:t>
                      </a:r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 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2137" marR="12137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86422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기일도래 계좌 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216987"/>
                  </a:ext>
                </a:extLst>
              </a:tr>
              <a:tr h="259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종류별 조회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입출금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96507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ID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로 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18244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조회 종합 정보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chart.js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71112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상태 변경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 처리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95211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처리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078408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거래중지 처리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050811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상태 변경 종합 정보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chart.js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413991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JPA + Vue.js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i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조회</a:t>
                      </a:r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예금주명 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12137" marR="12137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70076"/>
                  </a:ext>
                </a:extLst>
              </a:tr>
              <a:tr h="12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계좌번호 조회</a:t>
                      </a: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2137" marR="1213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80601"/>
                  </a:ext>
                </a:extLst>
              </a:tr>
            </a:tbl>
          </a:graphicData>
        </a:graphic>
      </p:graphicFrame>
      <p:sp>
        <p:nvSpPr>
          <p:cNvPr id="10" name="Google Shape;581;p5">
            <a:extLst>
              <a:ext uri="{FF2B5EF4-FFF2-40B4-BE49-F238E27FC236}">
                <a16:creationId xmlns:a16="http://schemas.microsoft.com/office/drawing/2014/main" id="{54E1123E-DDDD-6052-D34A-C09DDB57F94A}"/>
              </a:ext>
            </a:extLst>
          </p:cNvPr>
          <p:cNvSpPr/>
          <p:nvPr/>
        </p:nvSpPr>
        <p:spPr>
          <a:xfrm>
            <a:off x="3110476" y="260958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한채영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2CB722-8BB2-3F75-2E8B-EB4472FDE375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96112B-9A80-7AFF-8BFF-9FEDB8A625AD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C956E-231B-E9DA-88C3-F1DF7D575C0E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1;p5">
            <a:extLst>
              <a:ext uri="{FF2B5EF4-FFF2-40B4-BE49-F238E27FC236}">
                <a16:creationId xmlns:a16="http://schemas.microsoft.com/office/drawing/2014/main" id="{EEDC34E1-98B2-1D0A-AD9A-247D7C75BDA3}"/>
              </a:ext>
            </a:extLst>
          </p:cNvPr>
          <p:cNvSpPr/>
          <p:nvPr/>
        </p:nvSpPr>
        <p:spPr>
          <a:xfrm>
            <a:off x="3110476" y="260958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이슬아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B571F1-0AA8-A1DA-B8B0-555AA4C44087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47CAB-FE8F-156F-B2AD-7B11F75C852E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1A449-9410-6FAE-C089-55EE986F7E90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CD2068-CDB4-9823-6971-A70352129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75289"/>
              </p:ext>
            </p:extLst>
          </p:nvPr>
        </p:nvGraphicFramePr>
        <p:xfrm>
          <a:off x="755576" y="1131590"/>
          <a:ext cx="7618576" cy="3600395"/>
        </p:xfrm>
        <a:graphic>
          <a:graphicData uri="http://schemas.openxmlformats.org/drawingml/2006/table">
            <a:tbl>
              <a:tblPr/>
              <a:tblGrid>
                <a:gridCol w="314754">
                  <a:extLst>
                    <a:ext uri="{9D8B030D-6E8A-4147-A177-3AD203B41FA5}">
                      <a16:colId xmlns:a16="http://schemas.microsoft.com/office/drawing/2014/main" val="734186662"/>
                    </a:ext>
                  </a:extLst>
                </a:gridCol>
                <a:gridCol w="364120">
                  <a:extLst>
                    <a:ext uri="{9D8B030D-6E8A-4147-A177-3AD203B41FA5}">
                      <a16:colId xmlns:a16="http://schemas.microsoft.com/office/drawing/2014/main" val="575092445"/>
                    </a:ext>
                  </a:extLst>
                </a:gridCol>
                <a:gridCol w="304146">
                  <a:extLst>
                    <a:ext uri="{9D8B030D-6E8A-4147-A177-3AD203B41FA5}">
                      <a16:colId xmlns:a16="http://schemas.microsoft.com/office/drawing/2014/main" val="1466342835"/>
                    </a:ext>
                  </a:extLst>
                </a:gridCol>
                <a:gridCol w="561172">
                  <a:extLst>
                    <a:ext uri="{9D8B030D-6E8A-4147-A177-3AD203B41FA5}">
                      <a16:colId xmlns:a16="http://schemas.microsoft.com/office/drawing/2014/main" val="3297887027"/>
                    </a:ext>
                  </a:extLst>
                </a:gridCol>
                <a:gridCol w="749657">
                  <a:extLst>
                    <a:ext uri="{9D8B030D-6E8A-4147-A177-3AD203B41FA5}">
                      <a16:colId xmlns:a16="http://schemas.microsoft.com/office/drawing/2014/main" val="2363410905"/>
                    </a:ext>
                  </a:extLst>
                </a:gridCol>
                <a:gridCol w="1610693">
                  <a:extLst>
                    <a:ext uri="{9D8B030D-6E8A-4147-A177-3AD203B41FA5}">
                      <a16:colId xmlns:a16="http://schemas.microsoft.com/office/drawing/2014/main" val="3336700649"/>
                    </a:ext>
                  </a:extLst>
                </a:gridCol>
                <a:gridCol w="955278">
                  <a:extLst>
                    <a:ext uri="{9D8B030D-6E8A-4147-A177-3AD203B41FA5}">
                      <a16:colId xmlns:a16="http://schemas.microsoft.com/office/drawing/2014/main" val="72364082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13201016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61821772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004724732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07427405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04351810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984476589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412812222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82344374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6697174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623661967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12675574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453826473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49904966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72980777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256744522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822576911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2692615504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1847685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009914791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179495971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48723964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476186707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62168719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390891726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266022401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2138334500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2751419281"/>
                    </a:ext>
                  </a:extLst>
                </a:gridCol>
                <a:gridCol w="98527">
                  <a:extLst>
                    <a:ext uri="{9D8B030D-6E8A-4147-A177-3AD203B41FA5}">
                      <a16:colId xmlns:a16="http://schemas.microsoft.com/office/drawing/2014/main" val="608942473"/>
                    </a:ext>
                  </a:extLst>
                </a:gridCol>
              </a:tblGrid>
              <a:tr h="120013">
                <a:tc rowSpan="2" grid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개발일정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2022/10/5~2022/11/4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52161"/>
                  </a:ext>
                </a:extLst>
              </a:tr>
              <a:tr h="120013"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B0E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7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4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B0E7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7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7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968773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담당자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구분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대분류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중분류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소분류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세부분류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기술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7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8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17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18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19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20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21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22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23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24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25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26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999172"/>
                  </a:ext>
                </a:extLst>
              </a:tr>
              <a:tr h="12001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공통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프로젝트 기획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48056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</a:rPr>
                        <a:t>업무 분장 및 기능정의서 작성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924058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ERD </a:t>
                      </a:r>
                      <a:r>
                        <a:rPr lang="ko-KR" altLang="en-US" sz="700">
                          <a:effectLst/>
                        </a:rPr>
                        <a:t>모델링 및 업무플로우 구상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956761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화면 설계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451890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데이터베이스 설계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637068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SPRING </a:t>
                      </a:r>
                      <a:r>
                        <a:rPr lang="ko-KR" altLang="en-US" sz="700">
                          <a:effectLst/>
                        </a:rPr>
                        <a:t>시큐리티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991235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GIT </a:t>
                      </a:r>
                      <a:r>
                        <a:rPr lang="ko-KR" altLang="en-US" sz="700">
                          <a:effectLst/>
                        </a:rPr>
                        <a:t>적용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GIT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786"/>
                  </a:ext>
                </a:extLst>
              </a:tr>
              <a:tr h="120013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이슬아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사용자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네이버 파이낸스 </a:t>
                      </a:r>
                      <a:r>
                        <a:rPr lang="en-US" altLang="ko-KR" sz="700">
                          <a:effectLst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549535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네이버 파이낸스 </a:t>
                      </a:r>
                      <a:r>
                        <a:rPr lang="en-US" altLang="ko-KR" sz="700">
                          <a:effectLst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317283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거래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계좌개설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펀드거래용 계좌 생성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168201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펀드구매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구매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731846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펀드판매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판매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24851"/>
                  </a:ext>
                </a:extLst>
              </a:tr>
              <a:tr h="240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내역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보유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보유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007557"/>
                  </a:ext>
                </a:extLst>
              </a:tr>
              <a:tr h="240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거래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거래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537270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고객센터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고객상담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상담게시판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상담글 입력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summernote 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41241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 목록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상세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summernote 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30398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관리자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네이버 파이낸스 </a:t>
                      </a:r>
                      <a:r>
                        <a:rPr lang="en-US" altLang="ko-KR" sz="700">
                          <a:effectLst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303841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네이버 파이낸스 </a:t>
                      </a:r>
                      <a:r>
                        <a:rPr lang="en-US" altLang="ko-KR" sz="700">
                          <a:effectLst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41866"/>
                  </a:ext>
                </a:extLst>
              </a:tr>
              <a:tr h="240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거래 내역 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펀드 거래내역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고객의 거래내역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39262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고객센터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고객상담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상담게시판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상담 답변 댓글 입력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033683"/>
                  </a:ext>
                </a:extLst>
              </a:tr>
              <a:tr h="120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 입력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수정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삭제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summernote 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718056"/>
                  </a:ext>
                </a:extLst>
              </a:tr>
              <a:tr h="240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JPA + Vue.js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 게시판 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공지사항 목록 조회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상세조회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JPA + Vue.js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440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C9E782-E889-9732-2EF3-D8A4C593A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10579"/>
              </p:ext>
            </p:extLst>
          </p:nvPr>
        </p:nvGraphicFramePr>
        <p:xfrm>
          <a:off x="719571" y="1059582"/>
          <a:ext cx="8048769" cy="3667080"/>
        </p:xfrm>
        <a:graphic>
          <a:graphicData uri="http://schemas.openxmlformats.org/drawingml/2006/table">
            <a:tbl>
              <a:tblPr/>
              <a:tblGrid>
                <a:gridCol w="313340">
                  <a:extLst>
                    <a:ext uri="{9D8B030D-6E8A-4147-A177-3AD203B41FA5}">
                      <a16:colId xmlns:a16="http://schemas.microsoft.com/office/drawing/2014/main" val="559401356"/>
                    </a:ext>
                  </a:extLst>
                </a:gridCol>
                <a:gridCol w="468915">
                  <a:extLst>
                    <a:ext uri="{9D8B030D-6E8A-4147-A177-3AD203B41FA5}">
                      <a16:colId xmlns:a16="http://schemas.microsoft.com/office/drawing/2014/main" val="1747910399"/>
                    </a:ext>
                  </a:extLst>
                </a:gridCol>
                <a:gridCol w="373246">
                  <a:extLst>
                    <a:ext uri="{9D8B030D-6E8A-4147-A177-3AD203B41FA5}">
                      <a16:colId xmlns:a16="http://schemas.microsoft.com/office/drawing/2014/main" val="2240148959"/>
                    </a:ext>
                  </a:extLst>
                </a:gridCol>
                <a:gridCol w="582086">
                  <a:extLst>
                    <a:ext uri="{9D8B030D-6E8A-4147-A177-3AD203B41FA5}">
                      <a16:colId xmlns:a16="http://schemas.microsoft.com/office/drawing/2014/main" val="3110127134"/>
                    </a:ext>
                  </a:extLst>
                </a:gridCol>
                <a:gridCol w="1126140">
                  <a:extLst>
                    <a:ext uri="{9D8B030D-6E8A-4147-A177-3AD203B41FA5}">
                      <a16:colId xmlns:a16="http://schemas.microsoft.com/office/drawing/2014/main" val="3640970265"/>
                    </a:ext>
                  </a:extLst>
                </a:gridCol>
                <a:gridCol w="1621440">
                  <a:extLst>
                    <a:ext uri="{9D8B030D-6E8A-4147-A177-3AD203B41FA5}">
                      <a16:colId xmlns:a16="http://schemas.microsoft.com/office/drawing/2014/main" val="4136206850"/>
                    </a:ext>
                  </a:extLst>
                </a:gridCol>
                <a:gridCol w="702058">
                  <a:extLst>
                    <a:ext uri="{9D8B030D-6E8A-4147-A177-3AD203B41FA5}">
                      <a16:colId xmlns:a16="http://schemas.microsoft.com/office/drawing/2014/main" val="4286760353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67847367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562922426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404696024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37049568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3230164742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188253659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424134433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412671055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414026669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806179902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658583264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1368914350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282362210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3960227979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084659968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325406366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787215150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1871819405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189817418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68961372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4079681349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583835298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8926185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588562161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2719328239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928218428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3578300969"/>
                    </a:ext>
                  </a:extLst>
                </a:gridCol>
                <a:gridCol w="102198">
                  <a:extLst>
                    <a:ext uri="{9D8B030D-6E8A-4147-A177-3AD203B41FA5}">
                      <a16:colId xmlns:a16="http://schemas.microsoft.com/office/drawing/2014/main" val="3932362891"/>
                    </a:ext>
                  </a:extLst>
                </a:gridCol>
              </a:tblGrid>
              <a:tr h="114032">
                <a:tc rowSpan="2" grid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개발일정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2022/9/29~2022/10/26</a:t>
                      </a:r>
                      <a:endParaRPr lang="en-US" altLang="ko-KR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4711"/>
                  </a:ext>
                </a:extLst>
              </a:tr>
              <a:tr h="114032"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5B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F05B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5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5B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4</a:t>
                      </a:r>
                      <a:r>
                        <a:rPr lang="ko-KR" altLang="en-US" sz="700">
                          <a:effectLst/>
                        </a:rPr>
                        <a:t>주차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F05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5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5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7D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672930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담당자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구분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</a:rPr>
                        <a:t>대분류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중분류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소분류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세부분류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기술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29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30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3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4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5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6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7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8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9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10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11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12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13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14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15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16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17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18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19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20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21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22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23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24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25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26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838789"/>
                  </a:ext>
                </a:extLst>
              </a:tr>
              <a:tr h="114032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공통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프로젝트 기획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627300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업무 분장 및 기능정의서 작성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53884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effectLst/>
                        </a:rPr>
                        <a:t>ERD </a:t>
                      </a:r>
                      <a:r>
                        <a:rPr lang="ko-KR" altLang="en-US" sz="700">
                          <a:effectLst/>
                        </a:rPr>
                        <a:t>모델링 및 업무플로우 구상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863897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화면 설계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372987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데이터베이스 설계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56633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SPRING </a:t>
                      </a:r>
                      <a:r>
                        <a:rPr lang="ko-KR" altLang="en-US" sz="700">
                          <a:effectLst/>
                        </a:rPr>
                        <a:t>시큐리티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5948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GIT </a:t>
                      </a:r>
                      <a:r>
                        <a:rPr lang="ko-KR" altLang="en-US" sz="700">
                          <a:effectLst/>
                        </a:rPr>
                        <a:t>적용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GIT/GIT Hub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157618"/>
                  </a:ext>
                </a:extLst>
              </a:tr>
              <a:tr h="114032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백인준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사용자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계좌이체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잔액 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 이체 잔액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208004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한도 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 이체 한도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989287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 이체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 이체 실행 후 문자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94701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자동이체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</a:rPr>
                        <a:t>자동이체 여부 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</a:rPr>
                        <a:t>스케줄러</a:t>
                      </a:r>
                    </a:p>
                  </a:txBody>
                  <a:tcPr marL="10620" marR="1062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741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해지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자동이체 여부 해지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4333"/>
                  </a:ext>
                </a:extLst>
              </a:tr>
              <a:tr h="104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98269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자동이체 신청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effectLst/>
                        </a:rPr>
                        <a:t>스케줄러를 이용하여 자동이체 신청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887017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한도변경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한도 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일일 한도 조회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7514"/>
                  </a:ext>
                </a:extLst>
              </a:tr>
              <a:tr h="11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한도 변경 신청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일일 한도 설정 및 변경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577457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관리자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Amazon Web Service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Amazon Web Service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DB </a:t>
                      </a:r>
                      <a:r>
                        <a:rPr lang="ko-KR" altLang="en-US" sz="700">
                          <a:effectLst/>
                        </a:rPr>
                        <a:t>시스템 구축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</a:rPr>
                        <a:t>Amazon Web </a:t>
                      </a:r>
                    </a:p>
                    <a:p>
                      <a:pPr algn="ctr" rtl="0" fontAlgn="ctr"/>
                      <a:r>
                        <a:rPr lang="en-US" sz="700" dirty="0">
                          <a:effectLst/>
                        </a:rPr>
                        <a:t>Service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005943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시큐리티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스프링부트 시큐리티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스프링부트 시큐리티 구축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</a:rPr>
                        <a:t>Springboot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210384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계좌이체내역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이체 내역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 이체 내역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02087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리스트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리스트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12136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</a:rPr>
                        <a:t>JPA + Vue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고객관리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계좌이체내역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이체 내역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</a:rPr>
                        <a:t>계좌 이체 내역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</a:rPr>
                        <a:t>Vue + JPA</a:t>
                      </a:r>
                    </a:p>
                  </a:txBody>
                  <a:tcPr marL="10620" marR="1062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367223"/>
                  </a:ext>
                </a:extLst>
              </a:tr>
              <a:tr h="228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자동 이체 내역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</a:rPr>
                        <a:t>회원별 계좌 자동 이체 내역 조회 서비스</a:t>
                      </a: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</a:endParaRPr>
                    </a:p>
                  </a:txBody>
                  <a:tcPr marL="10620" marR="1062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548538"/>
                  </a:ext>
                </a:extLst>
              </a:tr>
            </a:tbl>
          </a:graphicData>
        </a:graphic>
      </p:graphicFrame>
      <p:sp>
        <p:nvSpPr>
          <p:cNvPr id="6" name="Google Shape;581;p5">
            <a:extLst>
              <a:ext uri="{FF2B5EF4-FFF2-40B4-BE49-F238E27FC236}">
                <a16:creationId xmlns:a16="http://schemas.microsoft.com/office/drawing/2014/main" id="{7DA5EEA3-BB7B-5F6B-9B47-F4057B26F420}"/>
              </a:ext>
            </a:extLst>
          </p:cNvPr>
          <p:cNvSpPr/>
          <p:nvPr/>
        </p:nvSpPr>
        <p:spPr>
          <a:xfrm>
            <a:off x="3110476" y="260958"/>
            <a:ext cx="28243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ko-KR" altLang="en-US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  <a:sym typeface="Calibri"/>
              </a:rPr>
              <a:t>백인준</a:t>
            </a:r>
            <a:endParaRPr sz="27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B0DF9-6B09-CC9A-AECE-D71EA608DA98}"/>
              </a:ext>
            </a:extLst>
          </p:cNvPr>
          <p:cNvSpPr txBox="1"/>
          <p:nvPr/>
        </p:nvSpPr>
        <p:spPr>
          <a:xfrm>
            <a:off x="332111" y="14639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간트차트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35B08-27B9-849F-3CDF-CAA0CC981E77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BC78B1-9644-D9B2-60ED-762D593EB323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Design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-81225" y="271576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kern="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UseCaseDiagram</a:t>
            </a:r>
            <a:r>
              <a:rPr lang="en-US" altLang="ko-KR" sz="1050" kern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ERD, </a:t>
            </a:r>
            <a:r>
              <a:rPr lang="ko-KR" altLang="en-US" sz="1050" kern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기능정의서</a:t>
            </a:r>
            <a:r>
              <a:rPr lang="en-US" altLang="ko-KR" sz="1050" kern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50" kern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주요메뉴</a:t>
            </a:r>
            <a:endParaRPr lang="ko-KR" altLang="en-US" sz="9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53EEB9A-1648-B5AF-B07A-DE7D4C2C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10"/>
            <a:ext cx="6972024" cy="5143500"/>
          </a:xfrm>
          <a:prstGeom prst="rect">
            <a:avLst/>
          </a:prstGeom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D6A29A4-0BFB-6F46-976B-BFE08D3E5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14278" y="108238"/>
            <a:ext cx="3778166" cy="576064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USECASE - </a:t>
            </a: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071A2E-B0B5-7C39-0262-73C320864262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ECDC86-4298-B7F7-2AE5-D1E8232852E5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16CB20-9040-0394-A702-E5BA4889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77" y="0"/>
            <a:ext cx="6645846" cy="5143500"/>
          </a:xfrm>
          <a:prstGeom prst="rect">
            <a:avLst/>
          </a:prstGeom>
        </p:spPr>
      </p:pic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00D61F0E-DD8C-0D9E-9F08-C7477835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28800" y="120080"/>
            <a:ext cx="8640960" cy="576064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USECASE - </a:t>
            </a:r>
            <a:r>
              <a:rPr lang="ko-KR" altLang="en-US" sz="2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0907C1-4293-D68C-09D3-63F38C47EA1A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275AE-951A-2215-0A6E-576DF6C6665C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21A1B8-2DAF-294A-E575-511007392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7" y="0"/>
            <a:ext cx="6967105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CB8BE-DA03-8D9D-D499-0C49E207BA54}"/>
              </a:ext>
            </a:extLst>
          </p:cNvPr>
          <p:cNvSpPr txBox="1"/>
          <p:nvPr/>
        </p:nvSpPr>
        <p:spPr>
          <a:xfrm>
            <a:off x="358538" y="91762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endParaRPr lang="ko-KR" altLang="en-US" sz="28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C58885-D562-8FE4-1BF5-082002BC8B76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24BA4-D11B-2ABD-4795-ECD4D259BAC0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3DB73D-0937-2F73-BA51-8457D774F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38145"/>
              </p:ext>
            </p:extLst>
          </p:nvPr>
        </p:nvGraphicFramePr>
        <p:xfrm>
          <a:off x="755576" y="915566"/>
          <a:ext cx="7632848" cy="3978184"/>
        </p:xfrm>
        <a:graphic>
          <a:graphicData uri="http://schemas.openxmlformats.org/drawingml/2006/table">
            <a:tbl>
              <a:tblPr/>
              <a:tblGrid>
                <a:gridCol w="680897">
                  <a:extLst>
                    <a:ext uri="{9D8B030D-6E8A-4147-A177-3AD203B41FA5}">
                      <a16:colId xmlns:a16="http://schemas.microsoft.com/office/drawing/2014/main" val="1667851780"/>
                    </a:ext>
                  </a:extLst>
                </a:gridCol>
                <a:gridCol w="680897">
                  <a:extLst>
                    <a:ext uri="{9D8B030D-6E8A-4147-A177-3AD203B41FA5}">
                      <a16:colId xmlns:a16="http://schemas.microsoft.com/office/drawing/2014/main" val="1589355740"/>
                    </a:ext>
                  </a:extLst>
                </a:gridCol>
                <a:gridCol w="680897">
                  <a:extLst>
                    <a:ext uri="{9D8B030D-6E8A-4147-A177-3AD203B41FA5}">
                      <a16:colId xmlns:a16="http://schemas.microsoft.com/office/drawing/2014/main" val="4239904767"/>
                    </a:ext>
                  </a:extLst>
                </a:gridCol>
                <a:gridCol w="1375411">
                  <a:extLst>
                    <a:ext uri="{9D8B030D-6E8A-4147-A177-3AD203B41FA5}">
                      <a16:colId xmlns:a16="http://schemas.microsoft.com/office/drawing/2014/main" val="3632936830"/>
                    </a:ext>
                  </a:extLst>
                </a:gridCol>
                <a:gridCol w="3009561">
                  <a:extLst>
                    <a:ext uri="{9D8B030D-6E8A-4147-A177-3AD203B41FA5}">
                      <a16:colId xmlns:a16="http://schemas.microsoft.com/office/drawing/2014/main" val="471568981"/>
                    </a:ext>
                  </a:extLst>
                </a:gridCol>
                <a:gridCol w="1205185">
                  <a:extLst>
                    <a:ext uri="{9D8B030D-6E8A-4147-A177-3AD203B41FA5}">
                      <a16:colId xmlns:a16="http://schemas.microsoft.com/office/drawing/2014/main" val="981923500"/>
                    </a:ext>
                  </a:extLst>
                </a:gridCol>
              </a:tblGrid>
              <a:tr h="84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구현 기능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메뉴 출력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941050"/>
                  </a:ext>
                </a:extLst>
              </a:tr>
              <a:tr h="169856">
                <a:tc rowSpan="2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회원가입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회원가입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bcrypt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비밀번호 암호화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bcrypt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암호화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36704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본인 인증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이메일 인증번호 확인기능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bcrypt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암호화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49639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로그인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bcrypt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비밀번호 암호화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시큐리티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bcrypt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암호화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854179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계좌정보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상태 변경신청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계좌 정상화 및 계좌 해지 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729616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계좌이체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잔액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잔액 조회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801020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한도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한도 조회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501036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819597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 여부 조회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스케줄러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18429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 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스케줄러를 이용하여 자동이체 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83211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한도변경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한도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일일 한도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00837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한도 변경 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일일 한도 설정 및 변경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25829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조회이체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계좌등록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개설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신규 계좌 개설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06437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보유계좌조회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보유중인 계좌 조회 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한도제한계좌 포함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736364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거래내역조회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최근 및 기간별 거래내역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987731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및 해지계좌조회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및 해지 상태의 계좌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23694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기일도래계좌조회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만기도래현황 조회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기일경과 혹은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개월이내 도래분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719324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외환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환율정보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오픈 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를 이용한 환율 정보 제공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api, ajax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593261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환율계산기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 계산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api, ajax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50766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USD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 신청 및 수령일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지점 예약 서비스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51448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환전신청내역조회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 신청한 내역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421382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대출관리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 중인 대출 상품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299504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거래내역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거래내역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71145"/>
                  </a:ext>
                </a:extLst>
              </a:tr>
              <a:tr h="8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중도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205757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해지 현황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해지된 대출 상품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123992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해지 현황 상세 조회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해지된 대출 정보 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거래 내역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06749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대출신청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원금 균등 분할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원금 분할 납부 방식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080515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원리금 균등 분할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원금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+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 분할 납부 방식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99176"/>
                  </a:ext>
                </a:extLst>
              </a:tr>
              <a:tr h="169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원금 만기일시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매달 이자 상환 </a:t>
                      </a:r>
                      <a:r>
                        <a:rPr lang="en-US" altLang="ko-KR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만기일시 원금 상환</a:t>
                      </a: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903" marR="7903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478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E33684-BC12-6656-8A09-1E19813A5D5F}"/>
              </a:ext>
            </a:extLst>
          </p:cNvPr>
          <p:cNvSpPr txBox="1"/>
          <p:nvPr/>
        </p:nvSpPr>
        <p:spPr>
          <a:xfrm>
            <a:off x="332111" y="14639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기능정의서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5DD25-7352-19F3-A36E-1999DAFCA95B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9A5BE7-92C6-5618-9649-295BF8BBC5EC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1ECD79-5C5E-5032-2FC4-CCF1F8571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16901"/>
              </p:ext>
            </p:extLst>
          </p:nvPr>
        </p:nvGraphicFramePr>
        <p:xfrm>
          <a:off x="827585" y="915567"/>
          <a:ext cx="7416823" cy="3716753"/>
        </p:xfrm>
        <a:graphic>
          <a:graphicData uri="http://schemas.openxmlformats.org/drawingml/2006/table">
            <a:tbl>
              <a:tblPr/>
              <a:tblGrid>
                <a:gridCol w="661625">
                  <a:extLst>
                    <a:ext uri="{9D8B030D-6E8A-4147-A177-3AD203B41FA5}">
                      <a16:colId xmlns:a16="http://schemas.microsoft.com/office/drawing/2014/main" val="1832164065"/>
                    </a:ext>
                  </a:extLst>
                </a:gridCol>
                <a:gridCol w="661625">
                  <a:extLst>
                    <a:ext uri="{9D8B030D-6E8A-4147-A177-3AD203B41FA5}">
                      <a16:colId xmlns:a16="http://schemas.microsoft.com/office/drawing/2014/main" val="1542143006"/>
                    </a:ext>
                  </a:extLst>
                </a:gridCol>
                <a:gridCol w="661625">
                  <a:extLst>
                    <a:ext uri="{9D8B030D-6E8A-4147-A177-3AD203B41FA5}">
                      <a16:colId xmlns:a16="http://schemas.microsoft.com/office/drawing/2014/main" val="2939001102"/>
                    </a:ext>
                  </a:extLst>
                </a:gridCol>
                <a:gridCol w="1336484">
                  <a:extLst>
                    <a:ext uri="{9D8B030D-6E8A-4147-A177-3AD203B41FA5}">
                      <a16:colId xmlns:a16="http://schemas.microsoft.com/office/drawing/2014/main" val="2215496950"/>
                    </a:ext>
                  </a:extLst>
                </a:gridCol>
                <a:gridCol w="2924386">
                  <a:extLst>
                    <a:ext uri="{9D8B030D-6E8A-4147-A177-3AD203B41FA5}">
                      <a16:colId xmlns:a16="http://schemas.microsoft.com/office/drawing/2014/main" val="4288196655"/>
                    </a:ext>
                  </a:extLst>
                </a:gridCol>
                <a:gridCol w="1171078">
                  <a:extLst>
                    <a:ext uri="{9D8B030D-6E8A-4147-A177-3AD203B41FA5}">
                      <a16:colId xmlns:a16="http://schemas.microsoft.com/office/drawing/2014/main" val="1148278410"/>
                    </a:ext>
                  </a:extLst>
                </a:gridCol>
              </a:tblGrid>
              <a:tr h="123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구현 기능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메뉴 출력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78280"/>
                  </a:ext>
                </a:extLst>
              </a:tr>
              <a:tr h="123892">
                <a:tc rowSpan="2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사용자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금융상품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은행 예금상품 조회</a:t>
                      </a:r>
                      <a:r>
                        <a:rPr lang="en-US" altLang="ko-KR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vue, 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849139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신청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345691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보유 예금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가입한 예금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098874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납부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납부</a:t>
                      </a:r>
                      <a:r>
                        <a:rPr lang="en-US" altLang="ko-KR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계좌이체</a:t>
                      </a:r>
                      <a:r>
                        <a:rPr lang="en-US" altLang="ko-KR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</a:t>
                      </a:r>
                      <a:r>
                        <a:rPr lang="en-US" altLang="ko-KR" sz="8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24545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중도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406826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목록 조회</a:t>
                      </a:r>
                      <a:r>
                        <a:rPr lang="en-US" altLang="ko-KR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&amp;</a:t>
                      </a:r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vue, 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135136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신청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가입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107315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가입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가입한 상품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275831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납부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납부</a:t>
                      </a:r>
                      <a:r>
                        <a:rPr lang="en-US" altLang="ko-KR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계좌이체</a:t>
                      </a:r>
                      <a:r>
                        <a:rPr lang="en-US" altLang="ko-KR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</a:t>
                      </a:r>
                      <a:r>
                        <a:rPr lang="en-US" altLang="ko-KR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023700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중도 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350929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펀드리스트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567629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상세페이지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276135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거래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계좌개설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계좌개설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914921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구매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구매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177720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판매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판매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330975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내역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보유 내역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보유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492252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거래 내역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펀드 거래 내역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네이버 파이낸스 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364182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고객센터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고객상담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상담게시판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상담글 목록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702199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상담글 상세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887800"/>
                  </a:ext>
                </a:extLst>
              </a:tr>
              <a:tr h="2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상담글 입력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수정</a:t>
                      </a:r>
                      <a:r>
                        <a:rPr lang="en-US" altLang="ko-KR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삭제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Summernote api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77899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공지게시판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 목록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38416"/>
                  </a:ext>
                </a:extLst>
              </a:tr>
              <a:tr h="123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 상세 조회</a:t>
                      </a: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1327" marR="1132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937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582B1C5-CF31-5C60-E252-1F965C17CA4B}"/>
              </a:ext>
            </a:extLst>
          </p:cNvPr>
          <p:cNvSpPr txBox="1"/>
          <p:nvPr/>
        </p:nvSpPr>
        <p:spPr>
          <a:xfrm>
            <a:off x="332111" y="14639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기능정의서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225D8F-9472-8752-D7A6-F295EFD7F924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C76D66-E5A1-DDA1-3374-F9A7F7C9DD73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9B18EB-354F-8223-D1A4-CADCFC46B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14041"/>
              </p:ext>
            </p:extLst>
          </p:nvPr>
        </p:nvGraphicFramePr>
        <p:xfrm>
          <a:off x="899592" y="1059583"/>
          <a:ext cx="7344817" cy="3604734"/>
        </p:xfrm>
        <a:graphic>
          <a:graphicData uri="http://schemas.openxmlformats.org/drawingml/2006/table">
            <a:tbl>
              <a:tblPr/>
              <a:tblGrid>
                <a:gridCol w="655203">
                  <a:extLst>
                    <a:ext uri="{9D8B030D-6E8A-4147-A177-3AD203B41FA5}">
                      <a16:colId xmlns:a16="http://schemas.microsoft.com/office/drawing/2014/main" val="1746381741"/>
                    </a:ext>
                  </a:extLst>
                </a:gridCol>
                <a:gridCol w="655203">
                  <a:extLst>
                    <a:ext uri="{9D8B030D-6E8A-4147-A177-3AD203B41FA5}">
                      <a16:colId xmlns:a16="http://schemas.microsoft.com/office/drawing/2014/main" val="3374744308"/>
                    </a:ext>
                  </a:extLst>
                </a:gridCol>
                <a:gridCol w="655203">
                  <a:extLst>
                    <a:ext uri="{9D8B030D-6E8A-4147-A177-3AD203B41FA5}">
                      <a16:colId xmlns:a16="http://schemas.microsoft.com/office/drawing/2014/main" val="3463724355"/>
                    </a:ext>
                  </a:extLst>
                </a:gridCol>
                <a:gridCol w="1323508">
                  <a:extLst>
                    <a:ext uri="{9D8B030D-6E8A-4147-A177-3AD203B41FA5}">
                      <a16:colId xmlns:a16="http://schemas.microsoft.com/office/drawing/2014/main" val="2499996721"/>
                    </a:ext>
                  </a:extLst>
                </a:gridCol>
                <a:gridCol w="2895992">
                  <a:extLst>
                    <a:ext uri="{9D8B030D-6E8A-4147-A177-3AD203B41FA5}">
                      <a16:colId xmlns:a16="http://schemas.microsoft.com/office/drawing/2014/main" val="1585087232"/>
                    </a:ext>
                  </a:extLst>
                </a:gridCol>
                <a:gridCol w="1159708">
                  <a:extLst>
                    <a:ext uri="{9D8B030D-6E8A-4147-A177-3AD203B41FA5}">
                      <a16:colId xmlns:a16="http://schemas.microsoft.com/office/drawing/2014/main" val="4157992116"/>
                    </a:ext>
                  </a:extLst>
                </a:gridCol>
              </a:tblGrid>
              <a:tr h="105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구현 기능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메뉴 출력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52476"/>
                  </a:ext>
                </a:extLst>
              </a:tr>
              <a:tr h="210162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관리자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고객관리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회원정보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 정보 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회원정보 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389658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계좌정보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비밀번호 변경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비밀번호 변경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016185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상태 변경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해지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휴면 및 정지처리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ajax, chart.js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34364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주제별 계좌 검색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이름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종류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아이디 검색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ajax, chart.js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600399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이체 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거래번호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아이디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예금주 </a:t>
                      </a:r>
                      <a:r>
                        <a:rPr lang="en-US" altLang="ko-KR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입금자 별 이체 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166228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고객관리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이체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내역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260799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 여부 조회 서비스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415387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외환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환율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환전신청내역 수령확인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환전신청내역 수령여부 확인하여 변경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3203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금융상품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569059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032412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754691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삭제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 상품 삭제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441015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중도해지 이자 자동 지급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59475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해지 자동 이자 지급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스케줄러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772599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823927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879026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수정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992697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삭제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적금 상품 삭제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898911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중도해지 이자 자동 지급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b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279229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이자계산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만기시 자동 이자 지급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스케줄러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964292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221692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등록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011576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관리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목록 및 상세 조회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02580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처리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신청 승인 및 불가 처리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070404"/>
                  </a:ext>
                </a:extLst>
              </a:tr>
              <a:tr h="105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계좌 생성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승인 시 자동 생성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289"/>
                  </a:ext>
                </a:extLst>
              </a:tr>
              <a:tr h="210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상환 자동 이체 생성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승인시 자동 생성</a:t>
                      </a: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95" marR="9995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5513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736E80-28A5-BEBC-E5E6-238BD967BBDB}"/>
              </a:ext>
            </a:extLst>
          </p:cNvPr>
          <p:cNvSpPr txBox="1"/>
          <p:nvPr/>
        </p:nvSpPr>
        <p:spPr>
          <a:xfrm>
            <a:off x="332111" y="14639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기능정의서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5585E-8AB7-ECBC-9850-B09B3A0B26C5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BD4C99-D04C-9B0B-93BD-62F3C7CAAD56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BAAE50-97E3-D114-A617-8B08D98803B4}"/>
              </a:ext>
            </a:extLst>
          </p:cNvPr>
          <p:cNvCxnSpPr>
            <a:cxnSpLocks/>
          </p:cNvCxnSpPr>
          <p:nvPr/>
        </p:nvCxnSpPr>
        <p:spPr>
          <a:xfrm>
            <a:off x="2411760" y="790714"/>
            <a:ext cx="7692" cy="32211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C9DBAC-374D-A704-8BC1-42A76D57EB26}"/>
              </a:ext>
            </a:extLst>
          </p:cNvPr>
          <p:cNvSpPr txBox="1"/>
          <p:nvPr/>
        </p:nvSpPr>
        <p:spPr>
          <a:xfrm>
            <a:off x="467544" y="26749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Content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FDFB5C-6999-BBCD-C737-2A517205F25E}"/>
              </a:ext>
            </a:extLst>
          </p:cNvPr>
          <p:cNvSpPr/>
          <p:nvPr/>
        </p:nvSpPr>
        <p:spPr>
          <a:xfrm>
            <a:off x="2324860" y="1005526"/>
            <a:ext cx="173800" cy="173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AEF210-29FC-E63E-0E71-5F87B3DA092F}"/>
              </a:ext>
            </a:extLst>
          </p:cNvPr>
          <p:cNvSpPr/>
          <p:nvPr/>
        </p:nvSpPr>
        <p:spPr>
          <a:xfrm>
            <a:off x="2324860" y="1631569"/>
            <a:ext cx="173800" cy="173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5BEEBC-5A6F-A2F6-0C72-73D27C5B0AD2}"/>
              </a:ext>
            </a:extLst>
          </p:cNvPr>
          <p:cNvSpPr/>
          <p:nvPr/>
        </p:nvSpPr>
        <p:spPr>
          <a:xfrm>
            <a:off x="2324860" y="2278174"/>
            <a:ext cx="173800" cy="173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6874AC-B1D4-5D09-2020-A71B93BE06F9}"/>
              </a:ext>
            </a:extLst>
          </p:cNvPr>
          <p:cNvSpPr/>
          <p:nvPr/>
        </p:nvSpPr>
        <p:spPr>
          <a:xfrm>
            <a:off x="2327790" y="2926246"/>
            <a:ext cx="173800" cy="173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B9785A-C2DB-511D-3238-CB24E54677ED}"/>
              </a:ext>
            </a:extLst>
          </p:cNvPr>
          <p:cNvSpPr/>
          <p:nvPr/>
        </p:nvSpPr>
        <p:spPr>
          <a:xfrm>
            <a:off x="2332552" y="3573038"/>
            <a:ext cx="173800" cy="173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1B2E5-6E0D-C2D2-EFEE-A22FEAF940CE}"/>
              </a:ext>
            </a:extLst>
          </p:cNvPr>
          <p:cNvSpPr txBox="1"/>
          <p:nvPr/>
        </p:nvSpPr>
        <p:spPr>
          <a:xfrm>
            <a:off x="2687843" y="939097"/>
            <a:ext cx="43204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01.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프로젝트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소개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02.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프로젝트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일정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03.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프로젝트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설계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04.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프로젝트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시연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05.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프로젝트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후기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0C38C9-466B-2A86-EC89-50597F6EF619}"/>
              </a:ext>
            </a:extLst>
          </p:cNvPr>
          <p:cNvSpPr txBox="1"/>
          <p:nvPr/>
        </p:nvSpPr>
        <p:spPr>
          <a:xfrm>
            <a:off x="8532440" y="4881890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0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0F637B-5D86-04B3-60CA-158481E32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75648"/>
              </p:ext>
            </p:extLst>
          </p:nvPr>
        </p:nvGraphicFramePr>
        <p:xfrm>
          <a:off x="782011" y="1635646"/>
          <a:ext cx="7579977" cy="2228820"/>
        </p:xfrm>
        <a:graphic>
          <a:graphicData uri="http://schemas.openxmlformats.org/drawingml/2006/table">
            <a:tbl>
              <a:tblPr/>
              <a:tblGrid>
                <a:gridCol w="703541">
                  <a:extLst>
                    <a:ext uri="{9D8B030D-6E8A-4147-A177-3AD203B41FA5}">
                      <a16:colId xmlns:a16="http://schemas.microsoft.com/office/drawing/2014/main" val="2527827276"/>
                    </a:ext>
                  </a:extLst>
                </a:gridCol>
                <a:gridCol w="703541">
                  <a:extLst>
                    <a:ext uri="{9D8B030D-6E8A-4147-A177-3AD203B41FA5}">
                      <a16:colId xmlns:a16="http://schemas.microsoft.com/office/drawing/2014/main" val="1757406191"/>
                    </a:ext>
                  </a:extLst>
                </a:gridCol>
                <a:gridCol w="785162">
                  <a:extLst>
                    <a:ext uri="{9D8B030D-6E8A-4147-A177-3AD203B41FA5}">
                      <a16:colId xmlns:a16="http://schemas.microsoft.com/office/drawing/2014/main" val="3932854052"/>
                    </a:ext>
                  </a:extLst>
                </a:gridCol>
                <a:gridCol w="1032812">
                  <a:extLst>
                    <a:ext uri="{9D8B030D-6E8A-4147-A177-3AD203B41FA5}">
                      <a16:colId xmlns:a16="http://schemas.microsoft.com/office/drawing/2014/main" val="1740072320"/>
                    </a:ext>
                  </a:extLst>
                </a:gridCol>
                <a:gridCol w="3109653">
                  <a:extLst>
                    <a:ext uri="{9D8B030D-6E8A-4147-A177-3AD203B41FA5}">
                      <a16:colId xmlns:a16="http://schemas.microsoft.com/office/drawing/2014/main" val="4119632389"/>
                    </a:ext>
                  </a:extLst>
                </a:gridCol>
                <a:gridCol w="1245268">
                  <a:extLst>
                    <a:ext uri="{9D8B030D-6E8A-4147-A177-3AD203B41FA5}">
                      <a16:colId xmlns:a16="http://schemas.microsoft.com/office/drawing/2014/main" val="2968024521"/>
                    </a:ext>
                  </a:extLst>
                </a:gridCol>
              </a:tblGrid>
              <a:tr h="202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차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구현 기능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solidFill>
                            <a:srgbClr val="3F3F76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메뉴 출력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27401"/>
                  </a:ext>
                </a:extLst>
              </a:tr>
              <a:tr h="202620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</a:t>
                      </a:r>
                      <a:endParaRPr lang="ko-KR" altLang="en-US" sz="9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고객관리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계좌정보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예금주명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예금주명으로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052945"/>
                  </a:ext>
                </a:extLst>
              </a:tr>
              <a:tr h="202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계좌번호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계좌번호로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08338"/>
                  </a:ext>
                </a:extLst>
              </a:tr>
              <a:tr h="405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이체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내역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계좌 이체 내역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659200"/>
                  </a:ext>
                </a:extLst>
              </a:tr>
              <a:tr h="405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자동이체 여부 조회 서비스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 +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464294"/>
                  </a:ext>
                </a:extLst>
              </a:tr>
              <a:tr h="202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Vue.js,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734970"/>
                  </a:ext>
                </a:extLst>
              </a:tr>
              <a:tr h="202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공지사항 상세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Vue.js,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79463"/>
                  </a:ext>
                </a:extLst>
              </a:tr>
              <a:tr h="202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관리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조회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Vue.js,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02745"/>
                  </a:ext>
                </a:extLst>
              </a:tr>
              <a:tr h="202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등록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대출 상품 등록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Vue.js, JPA</a:t>
                      </a:r>
                    </a:p>
                  </a:txBody>
                  <a:tcPr marL="21106" marR="21106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27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38542D-621E-59B4-6CDE-B038A974D945}"/>
              </a:ext>
            </a:extLst>
          </p:cNvPr>
          <p:cNvSpPr txBox="1"/>
          <p:nvPr/>
        </p:nvSpPr>
        <p:spPr>
          <a:xfrm>
            <a:off x="332111" y="146399"/>
            <a:ext cx="296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기능정의서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Vue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693DFB-FEAF-D1E1-AFBF-58820B59E53E}"/>
              </a:ext>
            </a:extLst>
          </p:cNvPr>
          <p:cNvSpPr/>
          <p:nvPr/>
        </p:nvSpPr>
        <p:spPr>
          <a:xfrm>
            <a:off x="-216511" y="118308"/>
            <a:ext cx="450187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5AF6FE-2A6F-F6D7-F64C-E0FDD5DE4281}"/>
              </a:ext>
            </a:extLst>
          </p:cNvPr>
          <p:cNvSpPr/>
          <p:nvPr/>
        </p:nvSpPr>
        <p:spPr>
          <a:xfrm>
            <a:off x="260103" y="114461"/>
            <a:ext cx="7200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2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8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A86923-A323-6817-36E3-B5E1FE15AB03}"/>
              </a:ext>
            </a:extLst>
          </p:cNvPr>
          <p:cNvSpPr/>
          <p:nvPr/>
        </p:nvSpPr>
        <p:spPr>
          <a:xfrm>
            <a:off x="0" y="2565252"/>
            <a:ext cx="2699792" cy="2578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1CB543-AEF9-3C42-9F7B-ADAE5D62E7FB}"/>
              </a:ext>
            </a:extLst>
          </p:cNvPr>
          <p:cNvSpPr/>
          <p:nvPr/>
        </p:nvSpPr>
        <p:spPr>
          <a:xfrm>
            <a:off x="143000" y="2688730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734D1-D947-66CF-EDDA-FEC347489FE3}"/>
              </a:ext>
            </a:extLst>
          </p:cNvPr>
          <p:cNvGrpSpPr/>
          <p:nvPr/>
        </p:nvGrpSpPr>
        <p:grpSpPr>
          <a:xfrm>
            <a:off x="346664" y="3218584"/>
            <a:ext cx="2040943" cy="1384995"/>
            <a:chOff x="-3631215" y="2512193"/>
            <a:chExt cx="2040943" cy="138499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B48BC0-6DB1-3BAC-9FA7-049A2163FB4F}"/>
                </a:ext>
              </a:extLst>
            </p:cNvPr>
            <p:cNvSpPr/>
            <p:nvPr/>
          </p:nvSpPr>
          <p:spPr>
            <a:xfrm>
              <a:off x="-3532041" y="3204690"/>
              <a:ext cx="625212" cy="2049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5863D-44B1-C54C-7035-400CF8B5A973}"/>
                </a:ext>
              </a:extLst>
            </p:cNvPr>
            <p:cNvSpPr txBox="1"/>
            <p:nvPr/>
          </p:nvSpPr>
          <p:spPr>
            <a:xfrm>
              <a:off x="-3631215" y="2512193"/>
              <a:ext cx="204094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JQuery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Ajax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사용해서 </a:t>
              </a:r>
              <a:endPara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고객의 계좌를 조회하거나 </a:t>
              </a:r>
              <a:endPara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상태를 변경하고</a:t>
              </a:r>
              <a:r>
                <a:rPr lang="en-US" altLang="ko-KR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차트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</a:t>
              </a:r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이용해 현황을 </a:t>
              </a:r>
              <a:endPara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출력하는 코드</a:t>
              </a:r>
              <a:endPara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6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8" y="1193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128B6-B964-14D7-9594-B1AF0AE4E1F8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565EF-4222-CCA6-57F4-7EA86A3A8CBA}"/>
              </a:ext>
            </a:extLst>
          </p:cNvPr>
          <p:cNvSpPr txBox="1"/>
          <p:nvPr/>
        </p:nvSpPr>
        <p:spPr>
          <a:xfrm>
            <a:off x="606351" y="101432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계좌관리 및 조회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85A4-8795-DACF-1889-08A9D225128F}"/>
              </a:ext>
            </a:extLst>
          </p:cNvPr>
          <p:cNvSpPr txBox="1"/>
          <p:nvPr/>
        </p:nvSpPr>
        <p:spPr>
          <a:xfrm>
            <a:off x="683568" y="1527000"/>
            <a:ext cx="103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</a:t>
            </a:r>
          </a:p>
          <a:p>
            <a:pPr marL="285750" indent="-285750" algn="ctr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Chart.js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3EA89B-3CA0-3203-A0B6-068A7DED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68" y="268493"/>
            <a:ext cx="3610214" cy="2039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D15849-3528-EA6E-2AAA-C3E85FA8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97" y="274865"/>
            <a:ext cx="2044988" cy="2000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57429B-FF3A-A629-EA9E-E4DB55BC8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3" y="2584008"/>
            <a:ext cx="3239343" cy="2559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58A2C7-B626-437E-B4BA-9937B43DF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36" y="2584008"/>
            <a:ext cx="3204864" cy="25594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9F2CF-1CE7-6F65-0366-B9785DC59DD0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22FF-8287-B9B1-473A-B77B7EF49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53B73-5BD3-ACD2-1D5C-A15F24FF5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8129F2-9722-302D-37FC-6887CD4C7E44}"/>
              </a:ext>
            </a:extLst>
          </p:cNvPr>
          <p:cNvSpPr/>
          <p:nvPr/>
        </p:nvSpPr>
        <p:spPr>
          <a:xfrm>
            <a:off x="2699792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B07008-8E2F-B786-70FA-36CFD5CFF908}"/>
              </a:ext>
            </a:extLst>
          </p:cNvPr>
          <p:cNvSpPr/>
          <p:nvPr/>
        </p:nvSpPr>
        <p:spPr>
          <a:xfrm>
            <a:off x="0" y="0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F5452-A1A5-DA5B-222F-3E3B726C1751}"/>
              </a:ext>
            </a:extLst>
          </p:cNvPr>
          <p:cNvSpPr txBox="1"/>
          <p:nvPr/>
        </p:nvSpPr>
        <p:spPr>
          <a:xfrm>
            <a:off x="851965" y="1060509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자동이체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C36212-50B7-3BC0-8B45-BF6C6B92D58D}"/>
              </a:ext>
            </a:extLst>
          </p:cNvPr>
          <p:cNvSpPr/>
          <p:nvPr/>
        </p:nvSpPr>
        <p:spPr>
          <a:xfrm>
            <a:off x="0" y="2565252"/>
            <a:ext cx="2699792" cy="2578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B344-9762-0FAE-DB9E-962724D1578D}"/>
              </a:ext>
            </a:extLst>
          </p:cNvPr>
          <p:cNvSpPr/>
          <p:nvPr/>
        </p:nvSpPr>
        <p:spPr>
          <a:xfrm>
            <a:off x="143000" y="2688730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FB45B8-B4A2-272C-B4B3-8090430CA98A}"/>
              </a:ext>
            </a:extLst>
          </p:cNvPr>
          <p:cNvGrpSpPr/>
          <p:nvPr/>
        </p:nvGrpSpPr>
        <p:grpSpPr>
          <a:xfrm>
            <a:off x="190774" y="3383819"/>
            <a:ext cx="2364750" cy="954107"/>
            <a:chOff x="-1764704" y="3024471"/>
            <a:chExt cx="2364750" cy="95410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F46758-4109-2264-5635-2F5E3E2F47DF}"/>
                </a:ext>
              </a:extLst>
            </p:cNvPr>
            <p:cNvSpPr/>
            <p:nvPr/>
          </p:nvSpPr>
          <p:spPr>
            <a:xfrm>
              <a:off x="-1337745" y="3088251"/>
              <a:ext cx="648073" cy="2007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66079-257D-B054-18C7-B21C1CE7AD63}"/>
                </a:ext>
              </a:extLst>
            </p:cNvPr>
            <p:cNvSpPr txBox="1"/>
            <p:nvPr/>
          </p:nvSpPr>
          <p:spPr>
            <a:xfrm>
              <a:off x="-1764704" y="3024471"/>
              <a:ext cx="2364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스케줄러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이용하여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매일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같은 시간에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계좌에서 금액을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출금하는 코드 </a:t>
              </a:r>
            </a:p>
            <a:p>
              <a:pPr algn="ctr"/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43E691-50EB-C46B-25CD-97DC98EC58D8}"/>
              </a:ext>
            </a:extLst>
          </p:cNvPr>
          <p:cNvSpPr/>
          <p:nvPr/>
        </p:nvSpPr>
        <p:spPr>
          <a:xfrm>
            <a:off x="2880225" y="138876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8D38A-81E3-0CC4-2196-720709B41EE2}"/>
              </a:ext>
            </a:extLst>
          </p:cNvPr>
          <p:cNvSpPr txBox="1"/>
          <p:nvPr/>
        </p:nvSpPr>
        <p:spPr>
          <a:xfrm>
            <a:off x="2843808" y="1193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86199C-9490-9BD9-C744-B0856CF3FACA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50F7BC-8FB5-472F-C84B-064674FC4C2E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F425C19-1351-1178-7556-FC18A34C1BAA}"/>
              </a:ext>
            </a:extLst>
          </p:cNvPr>
          <p:cNvSpPr txBox="1">
            <a:spLocks/>
          </p:cNvSpPr>
          <p:nvPr/>
        </p:nvSpPr>
        <p:spPr>
          <a:xfrm>
            <a:off x="-3204864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  <a:endParaRPr lang="ko-KR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8EAE2-1E5B-3F36-EAE8-A6EAFA239187}"/>
              </a:ext>
            </a:extLst>
          </p:cNvPr>
          <p:cNvSpPr txBox="1"/>
          <p:nvPr/>
        </p:nvSpPr>
        <p:spPr>
          <a:xfrm>
            <a:off x="728640" y="1563638"/>
            <a:ext cx="1074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Scheduler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A1FEA9-C558-76D3-D379-0027B9D8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21" y="487544"/>
            <a:ext cx="5970743" cy="15011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61418-6D48-778D-A495-82084CFD4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48" y="3303511"/>
            <a:ext cx="1816619" cy="11404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F2E5F8-C3AF-7551-AC39-88470EFA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2571750"/>
            <a:ext cx="3744418" cy="25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AB4ABEEC-9013-AAAB-00F8-AC896CB93F55}"/>
              </a:ext>
            </a:extLst>
          </p:cNvPr>
          <p:cNvSpPr/>
          <p:nvPr/>
        </p:nvSpPr>
        <p:spPr>
          <a:xfrm>
            <a:off x="1333" y="9579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8F7662C-1BA8-F73F-C70C-6CA6DD5A6462}"/>
              </a:ext>
            </a:extLst>
          </p:cNvPr>
          <p:cNvSpPr/>
          <p:nvPr/>
        </p:nvSpPr>
        <p:spPr>
          <a:xfrm>
            <a:off x="-2097" y="2559213"/>
            <a:ext cx="2699792" cy="2578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3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9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D9612-6972-E3C6-709A-ACC571459E42}"/>
              </a:ext>
            </a:extLst>
          </p:cNvPr>
          <p:cNvSpPr txBox="1"/>
          <p:nvPr/>
        </p:nvSpPr>
        <p:spPr>
          <a:xfrm>
            <a:off x="542130" y="1110953"/>
            <a:ext cx="161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적금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이자 지급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이자 계산기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1CB543-AEF9-3C42-9F7B-ADAE5D62E7FB}"/>
              </a:ext>
            </a:extLst>
          </p:cNvPr>
          <p:cNvSpPr/>
          <p:nvPr/>
        </p:nvSpPr>
        <p:spPr>
          <a:xfrm>
            <a:off x="124922" y="2678324"/>
            <a:ext cx="2448272" cy="2341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4D1591-72BF-4F57-7077-76DAE0A771F9}"/>
              </a:ext>
            </a:extLst>
          </p:cNvPr>
          <p:cNvGrpSpPr/>
          <p:nvPr/>
        </p:nvGrpSpPr>
        <p:grpSpPr>
          <a:xfrm>
            <a:off x="194167" y="3377322"/>
            <a:ext cx="2307265" cy="954107"/>
            <a:chOff x="-2204372" y="3224139"/>
            <a:chExt cx="2307265" cy="9541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E6FD85B-6617-ABD1-57E9-CBD65FF171AE}"/>
                </a:ext>
              </a:extLst>
            </p:cNvPr>
            <p:cNvSpPr/>
            <p:nvPr/>
          </p:nvSpPr>
          <p:spPr>
            <a:xfrm>
              <a:off x="-1724994" y="3485169"/>
              <a:ext cx="1184425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5863D-44B1-C54C-7035-400CF8B5A973}"/>
                </a:ext>
              </a:extLst>
            </p:cNvPr>
            <p:cNvSpPr txBox="1"/>
            <p:nvPr/>
          </p:nvSpPr>
          <p:spPr>
            <a:xfrm>
              <a:off x="-2204372" y="3224139"/>
              <a:ext cx="23072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Ajax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활용해 만든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이자 수익 계산기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해지 시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이자 수익을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 지급하는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코드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7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9" y="11931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E82FE-B9FC-0A3D-E866-B3CFBAB33D80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23317-F4F8-CF54-9CAA-E793242DC905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8FCBD-16C8-C579-32BE-1BD2B5E3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95" y="2569414"/>
            <a:ext cx="3775617" cy="2564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BF57E3-0604-F7EF-5BB0-6152D756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16" y="2571750"/>
            <a:ext cx="2749451" cy="2571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114913-F455-E41B-F5C9-106BABC9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652" y="166964"/>
            <a:ext cx="3014564" cy="2163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3A5729-6214-5841-4A4B-7DA61463F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381" y="183370"/>
            <a:ext cx="2548706" cy="21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15F581D2-9C2B-16ED-CFB8-5F4BEA0B9381}"/>
              </a:ext>
            </a:extLst>
          </p:cNvPr>
          <p:cNvSpPr/>
          <p:nvPr/>
        </p:nvSpPr>
        <p:spPr>
          <a:xfrm>
            <a:off x="-2097" y="2559213"/>
            <a:ext cx="2699792" cy="2578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98AF40-BC91-D027-693E-4A22ACFA51D8}"/>
              </a:ext>
            </a:extLst>
          </p:cNvPr>
          <p:cNvSpPr/>
          <p:nvPr/>
        </p:nvSpPr>
        <p:spPr>
          <a:xfrm>
            <a:off x="1333" y="-6252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58691-CCF8-E771-2C91-B19BAC91C508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35CE7-D897-445F-B335-9F472DE98F22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3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9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D9612-6972-E3C6-709A-ACC571459E42}"/>
              </a:ext>
            </a:extLst>
          </p:cNvPr>
          <p:cNvSpPr txBox="1"/>
          <p:nvPr/>
        </p:nvSpPr>
        <p:spPr>
          <a:xfrm>
            <a:off x="478340" y="111720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대출 이자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상환액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대출 계산기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7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9" y="11931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8C5963-DF1C-E7F2-C223-551935180D68}"/>
              </a:ext>
            </a:extLst>
          </p:cNvPr>
          <p:cNvSpPr/>
          <p:nvPr/>
        </p:nvSpPr>
        <p:spPr>
          <a:xfrm>
            <a:off x="124922" y="2688730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C6D1C9-80F0-A3AA-6CDC-BFE8A3ED6CC4}"/>
              </a:ext>
            </a:extLst>
          </p:cNvPr>
          <p:cNvGrpSpPr/>
          <p:nvPr/>
        </p:nvGrpSpPr>
        <p:grpSpPr>
          <a:xfrm>
            <a:off x="235909" y="3507854"/>
            <a:ext cx="2244350" cy="738664"/>
            <a:chOff x="-5020475" y="2957177"/>
            <a:chExt cx="2244350" cy="7386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57734D-97C9-75EC-4BF0-74B7145BD8BE}"/>
                </a:ext>
              </a:extLst>
            </p:cNvPr>
            <p:cNvSpPr/>
            <p:nvPr/>
          </p:nvSpPr>
          <p:spPr>
            <a:xfrm>
              <a:off x="-4525668" y="3226117"/>
              <a:ext cx="1106190" cy="2007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6DD6C3-4601-83E7-6198-F7B1C156B545}"/>
                </a:ext>
              </a:extLst>
            </p:cNvPr>
            <p:cNvSpPr txBox="1"/>
            <p:nvPr/>
          </p:nvSpPr>
          <p:spPr>
            <a:xfrm>
              <a:off x="-5020475" y="2957177"/>
              <a:ext cx="2244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수식을 적용하여 대출시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상환해야할 금액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총 이자액을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출력하는 코드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FE0804-8134-481A-6796-818740215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545"/>
          <a:stretch/>
        </p:blipFill>
        <p:spPr>
          <a:xfrm>
            <a:off x="2699772" y="2575627"/>
            <a:ext cx="4374407" cy="2565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2F21CD-B4DA-1D11-C50F-7929DD9B3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60278" r="33718"/>
          <a:stretch/>
        </p:blipFill>
        <p:spPr>
          <a:xfrm>
            <a:off x="6390086" y="3329152"/>
            <a:ext cx="2727958" cy="1675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178524-AEF5-D301-F65B-EC1419F63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91" y="193563"/>
            <a:ext cx="3240360" cy="21681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117CA8-4D20-306A-BA15-950356C67E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782" b="10061"/>
          <a:stretch/>
        </p:blipFill>
        <p:spPr>
          <a:xfrm>
            <a:off x="6666050" y="224095"/>
            <a:ext cx="2082414" cy="21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15F581D2-9C2B-16ED-CFB8-5F4BEA0B9381}"/>
              </a:ext>
            </a:extLst>
          </p:cNvPr>
          <p:cNvSpPr/>
          <p:nvPr/>
        </p:nvSpPr>
        <p:spPr>
          <a:xfrm>
            <a:off x="-2097" y="2559213"/>
            <a:ext cx="2699792" cy="2578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98AF40-BC91-D027-693E-4A22ACFA51D8}"/>
              </a:ext>
            </a:extLst>
          </p:cNvPr>
          <p:cNvSpPr/>
          <p:nvPr/>
        </p:nvSpPr>
        <p:spPr>
          <a:xfrm>
            <a:off x="1333" y="-6252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58691-CCF8-E771-2C91-B19BAC91C508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35CE7-D897-445F-B335-9F472DE98F22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3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9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D9612-6972-E3C6-709A-ACC571459E42}"/>
              </a:ext>
            </a:extLst>
          </p:cNvPr>
          <p:cNvSpPr txBox="1"/>
          <p:nvPr/>
        </p:nvSpPr>
        <p:spPr>
          <a:xfrm>
            <a:off x="683246" y="995578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대출 상품 조회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7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9" y="11931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9446D-F50B-A216-E566-9AEB3351A9A0}"/>
              </a:ext>
            </a:extLst>
          </p:cNvPr>
          <p:cNvSpPr txBox="1"/>
          <p:nvPr/>
        </p:nvSpPr>
        <p:spPr>
          <a:xfrm>
            <a:off x="617831" y="1480319"/>
            <a:ext cx="128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ctr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Restful API</a:t>
            </a:r>
          </a:p>
          <a:p>
            <a:pPr marL="214313" indent="-214313" algn="ctr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JPA</a:t>
            </a:r>
          </a:p>
          <a:p>
            <a:pPr marL="214313" indent="-214313" algn="ctr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BE316A-F937-028B-5091-C0444968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5" t="1696" r="23949" b="211"/>
          <a:stretch/>
        </p:blipFill>
        <p:spPr>
          <a:xfrm>
            <a:off x="3559442" y="156872"/>
            <a:ext cx="2276358" cy="22353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740E19-9EAB-B5F2-B7EB-8B8BA5AFBD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5" r="14416"/>
          <a:stretch/>
        </p:blipFill>
        <p:spPr>
          <a:xfrm>
            <a:off x="5904655" y="192737"/>
            <a:ext cx="2275025" cy="21797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749271-6541-931B-529E-F68391CE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3" y="2577859"/>
            <a:ext cx="2699792" cy="25578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68D8A2-CE68-781E-830F-F3A5AD154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085" y="2565252"/>
            <a:ext cx="3834915" cy="25831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8C5963-DF1C-E7F2-C223-551935180D68}"/>
              </a:ext>
            </a:extLst>
          </p:cNvPr>
          <p:cNvSpPr/>
          <p:nvPr/>
        </p:nvSpPr>
        <p:spPr>
          <a:xfrm>
            <a:off x="122528" y="2691136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C6D1C9-80F0-A3AA-6CDC-BFE8A3ED6CC4}"/>
              </a:ext>
            </a:extLst>
          </p:cNvPr>
          <p:cNvGrpSpPr/>
          <p:nvPr/>
        </p:nvGrpSpPr>
        <p:grpSpPr>
          <a:xfrm>
            <a:off x="244961" y="3586727"/>
            <a:ext cx="2244350" cy="523220"/>
            <a:chOff x="-1789356" y="3803830"/>
            <a:chExt cx="2244350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57734D-97C9-75EC-4BF0-74B7145BD8BE}"/>
                </a:ext>
              </a:extLst>
            </p:cNvPr>
            <p:cNvSpPr/>
            <p:nvPr/>
          </p:nvSpPr>
          <p:spPr>
            <a:xfrm>
              <a:off x="-1420508" y="3843806"/>
              <a:ext cx="849171" cy="2007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6DD6C3-4601-83E7-6198-F7B1C156B545}"/>
                </a:ext>
              </a:extLst>
            </p:cNvPr>
            <p:cNvSpPr txBox="1"/>
            <p:nvPr/>
          </p:nvSpPr>
          <p:spPr>
            <a:xfrm>
              <a:off x="-1789356" y="3803830"/>
              <a:ext cx="2244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JPA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Vue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이용한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조회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4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2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0" y="-4762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8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D9612-6972-E3C6-709A-ACC571459E42}"/>
              </a:ext>
            </a:extLst>
          </p:cNvPr>
          <p:cNvSpPr txBox="1"/>
          <p:nvPr/>
        </p:nvSpPr>
        <p:spPr>
          <a:xfrm>
            <a:off x="649893" y="900659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펀드 목록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펀드 상세조회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A86923-A323-6817-36E3-B5E1FE15AB03}"/>
              </a:ext>
            </a:extLst>
          </p:cNvPr>
          <p:cNvSpPr/>
          <p:nvPr/>
        </p:nvSpPr>
        <p:spPr>
          <a:xfrm>
            <a:off x="0" y="2560490"/>
            <a:ext cx="2699792" cy="25830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1CB543-AEF9-3C42-9F7B-ADAE5D62E7FB}"/>
              </a:ext>
            </a:extLst>
          </p:cNvPr>
          <p:cNvSpPr/>
          <p:nvPr/>
        </p:nvSpPr>
        <p:spPr>
          <a:xfrm>
            <a:off x="134291" y="2688730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6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8" y="1193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128B6-B964-14D7-9594-B1AF0AE4E1F8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2F8A2B-5F37-822F-BC2B-84DB731C7EFB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DCF01-A94E-DF16-0CA9-4B10136B2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" b="454"/>
          <a:stretch/>
        </p:blipFill>
        <p:spPr>
          <a:xfrm>
            <a:off x="2699792" y="2563935"/>
            <a:ext cx="3569916" cy="2601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7F795D-F814-25BA-C470-69E7F7F9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46" y="2563934"/>
            <a:ext cx="3104953" cy="25795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218CA7-B92A-3801-C613-EAE74AAE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53" y="215691"/>
            <a:ext cx="2822573" cy="2132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068C1A-DAF8-E317-37F9-B87639D8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74" y="138876"/>
            <a:ext cx="2542536" cy="2132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6B0A22-59E1-E88B-3B9D-80FA7D7D2405}"/>
              </a:ext>
            </a:extLst>
          </p:cNvPr>
          <p:cNvSpPr/>
          <p:nvPr/>
        </p:nvSpPr>
        <p:spPr>
          <a:xfrm>
            <a:off x="387376" y="3434548"/>
            <a:ext cx="1598677" cy="2007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227D6-165C-2B50-BC07-B8EC7ADF1586}"/>
              </a:ext>
            </a:extLst>
          </p:cNvPr>
          <p:cNvSpPr txBox="1"/>
          <p:nvPr/>
        </p:nvSpPr>
        <p:spPr>
          <a:xfrm>
            <a:off x="576586" y="1624162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파이낸스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차트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5863D-44B1-C54C-7035-400CF8B5A973}"/>
              </a:ext>
            </a:extLst>
          </p:cNvPr>
          <p:cNvSpPr txBox="1"/>
          <p:nvPr/>
        </p:nvSpPr>
        <p:spPr>
          <a:xfrm>
            <a:off x="331829" y="3219811"/>
            <a:ext cx="2036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xml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파싱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데이터를 가져와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차트형태로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펀드를 구성하여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화면에 출력하는 코드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3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D047-8BCA-0A98-1E22-B40833603DDD}"/>
              </a:ext>
            </a:extLst>
          </p:cNvPr>
          <p:cNvSpPr/>
          <p:nvPr/>
        </p:nvSpPr>
        <p:spPr>
          <a:xfrm>
            <a:off x="2699792" y="0"/>
            <a:ext cx="6444208" cy="25652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0" y="-4762"/>
            <a:ext cx="2699792" cy="25652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A0CC35-A4C8-E89F-36F0-140005520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04864" y="123478"/>
            <a:ext cx="9144000" cy="576064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주요메뉴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D9612-6972-E3C6-709A-ACC571459E42}"/>
              </a:ext>
            </a:extLst>
          </p:cNvPr>
          <p:cNvSpPr txBox="1"/>
          <p:nvPr/>
        </p:nvSpPr>
        <p:spPr>
          <a:xfrm>
            <a:off x="430020" y="1119614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계좌정보 조회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환율정보 및 환전신청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A86923-A323-6817-36E3-B5E1FE15AB03}"/>
              </a:ext>
            </a:extLst>
          </p:cNvPr>
          <p:cNvSpPr/>
          <p:nvPr/>
        </p:nvSpPr>
        <p:spPr>
          <a:xfrm>
            <a:off x="0" y="2560490"/>
            <a:ext cx="2699792" cy="25830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1CB543-AEF9-3C42-9F7B-ADAE5D62E7FB}"/>
              </a:ext>
            </a:extLst>
          </p:cNvPr>
          <p:cNvSpPr/>
          <p:nvPr/>
        </p:nvSpPr>
        <p:spPr>
          <a:xfrm>
            <a:off x="134291" y="2688730"/>
            <a:ext cx="2448272" cy="234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2DF59A-DC09-CEAC-9293-6EA80E342E9E}"/>
              </a:ext>
            </a:extLst>
          </p:cNvPr>
          <p:cNvGrpSpPr/>
          <p:nvPr/>
        </p:nvGrpSpPr>
        <p:grpSpPr>
          <a:xfrm>
            <a:off x="272641" y="3259414"/>
            <a:ext cx="2188990" cy="1200329"/>
            <a:chOff x="-1622136" y="2623540"/>
            <a:chExt cx="2188990" cy="12003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593D0B-CB92-0354-9B47-1BD5BF462F77}"/>
                </a:ext>
              </a:extLst>
            </p:cNvPr>
            <p:cNvSpPr/>
            <p:nvPr/>
          </p:nvSpPr>
          <p:spPr>
            <a:xfrm>
              <a:off x="-1423970" y="3224313"/>
              <a:ext cx="1633158" cy="1763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5863D-44B1-C54C-7035-400CF8B5A973}"/>
                </a:ext>
              </a:extLst>
            </p:cNvPr>
            <p:cNvSpPr txBox="1"/>
            <p:nvPr/>
          </p:nvSpPr>
          <p:spPr>
            <a:xfrm>
              <a:off x="-1622136" y="2623540"/>
              <a:ext cx="21889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환율정보 제공 및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환율이 제공되지 않는 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공휴일 표기를 위해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JSON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XML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타입의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파싱 하여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환율 및 공휴일 정보를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가져오는 코드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F0A6E7-948D-90CC-686D-CDDF0EC00B26}"/>
              </a:ext>
            </a:extLst>
          </p:cNvPr>
          <p:cNvSpPr/>
          <p:nvPr/>
        </p:nvSpPr>
        <p:spPr>
          <a:xfrm>
            <a:off x="2880225" y="138876"/>
            <a:ext cx="6048862" cy="225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D02BE-01D4-8825-9B31-7EAB06EA75EF}"/>
              </a:ext>
            </a:extLst>
          </p:cNvPr>
          <p:cNvSpPr txBox="1"/>
          <p:nvPr/>
        </p:nvSpPr>
        <p:spPr>
          <a:xfrm>
            <a:off x="2843808" y="1193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128B6-B964-14D7-9594-B1AF0AE4E1F8}"/>
              </a:ext>
            </a:extLst>
          </p:cNvPr>
          <p:cNvSpPr/>
          <p:nvPr/>
        </p:nvSpPr>
        <p:spPr>
          <a:xfrm>
            <a:off x="-214278" y="184093"/>
            <a:ext cx="45018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2F8A2B-5F37-822F-BC2B-84DB731C7EFB}"/>
              </a:ext>
            </a:extLst>
          </p:cNvPr>
          <p:cNvSpPr/>
          <p:nvPr/>
        </p:nvSpPr>
        <p:spPr>
          <a:xfrm>
            <a:off x="262336" y="180246"/>
            <a:ext cx="7200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DCF01-A94E-DF16-0CA9-4B10136B2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" b="454"/>
          <a:stretch/>
        </p:blipFill>
        <p:spPr>
          <a:xfrm>
            <a:off x="2699792" y="2563935"/>
            <a:ext cx="3569916" cy="2601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7F795D-F814-25BA-C470-69E7F7F9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46" y="2563934"/>
            <a:ext cx="3104953" cy="2579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311F4-A063-8A71-9CBF-F217FBEC4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05" y="180247"/>
            <a:ext cx="2648041" cy="1979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41B9FE-28FC-2EDB-8DD2-41CE42492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9" y="161330"/>
            <a:ext cx="2610923" cy="19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Action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0" y="2909077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 Bank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77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30B14B-2859-4B85-199C-09DDFCDE1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C46D7-5031-B146-5FE0-40246D3E8A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7094E-2D3B-A0C4-120D-3925620A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3886"/>
            <a:ext cx="91085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4ED672-A422-649F-E3FD-2FFF510836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63" b="97541" l="0" r="99219">
                        <a14:foregroundMark x1="10547" y1="80874" x2="0" y2="85792"/>
                        <a14:foregroundMark x1="37891" y1="83333" x2="37891" y2="97541"/>
                        <a14:foregroundMark x1="57813" y1="78962" x2="88672" y2="92896"/>
                        <a14:foregroundMark x1="84375" y1="81694" x2="92969" y2="86612"/>
                        <a14:foregroundMark x1="21484" y1="77322" x2="16406" y2="86066"/>
                        <a14:foregroundMark x1="78516" y1="76230" x2="87500" y2="82514"/>
                        <a14:foregroundMark x1="93359" y1="76230" x2="92969" y2="85792"/>
                        <a14:foregroundMark x1="92188" y1="92077" x2="94141" y2="95082"/>
                        <a14:foregroundMark x1="96875" y1="87158" x2="99219" y2="87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205883"/>
            <a:ext cx="1065256" cy="14828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31911"/>
            <a:ext cx="9144000" cy="576064"/>
          </a:xfrm>
        </p:spPr>
        <p:txBody>
          <a:bodyPr/>
          <a:lstStyle/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About Team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29152" y="2831970"/>
            <a:ext cx="1886089" cy="864986"/>
            <a:chOff x="3779912" y="2974576"/>
            <a:chExt cx="1595923" cy="864986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91658" y="297457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김은진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팀장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5942230-8460-20B9-5872-3E42DC4BB27C}"/>
              </a:ext>
            </a:extLst>
          </p:cNvPr>
          <p:cNvSpPr txBox="1"/>
          <p:nvPr/>
        </p:nvSpPr>
        <p:spPr>
          <a:xfrm>
            <a:off x="573281" y="3092580"/>
            <a:ext cx="1886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프로젝트 총괄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형상관리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(Git/</a:t>
            </a:r>
            <a:r>
              <a:rPr lang="en-US" altLang="ko-KR" sz="10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Github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계좌개설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환율 계산기 및 관리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환전관리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환율 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API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 + Vue</a:t>
            </a: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F8BFDB4-D42A-AC6A-2FF1-2CEB8A94798C}"/>
              </a:ext>
            </a:extLst>
          </p:cNvPr>
          <p:cNvSpPr txBox="1">
            <a:spLocks/>
          </p:cNvSpPr>
          <p:nvPr/>
        </p:nvSpPr>
        <p:spPr>
          <a:xfrm>
            <a:off x="681552" y="3599776"/>
            <a:ext cx="1872207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lang="ko-KR" altLang="en-US" sz="11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27A442A8-D088-28AB-850B-6F378F6FE2E7}"/>
              </a:ext>
            </a:extLst>
          </p:cNvPr>
          <p:cNvGrpSpPr/>
          <p:nvPr/>
        </p:nvGrpSpPr>
        <p:grpSpPr>
          <a:xfrm>
            <a:off x="3436185" y="2837840"/>
            <a:ext cx="1980396" cy="1011516"/>
            <a:chOff x="3688367" y="2828046"/>
            <a:chExt cx="1675722" cy="1011516"/>
          </a:xfrm>
          <a:noFill/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94E825CD-9E70-190B-73C4-A2A6FD3224BC}"/>
                </a:ext>
              </a:extLst>
            </p:cNvPr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endParaRPr>
            </a:p>
          </p:txBody>
        </p:sp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0C8D92F-034B-1B1F-1A09-0C8BE0F5E2E9}"/>
                </a:ext>
              </a:extLst>
            </p:cNvPr>
            <p:cNvSpPr txBox="1">
              <a:spLocks/>
            </p:cNvSpPr>
            <p:nvPr/>
          </p:nvSpPr>
          <p:spPr>
            <a:xfrm>
              <a:off x="3688367" y="282804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김아람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부팀장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DE9BAD-E1F4-34BD-788B-B219C5848684}"/>
              </a:ext>
            </a:extLst>
          </p:cNvPr>
          <p:cNvSpPr txBox="1"/>
          <p:nvPr/>
        </p:nvSpPr>
        <p:spPr>
          <a:xfrm>
            <a:off x="3436185" y="3088734"/>
            <a:ext cx="188607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대출관리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대출신청 및</a:t>
            </a:r>
            <a:r>
              <a:rPr lang="ko-KR" alt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조회</a:t>
            </a:r>
            <a:endParaRPr lang="ko-KR" altLang="en-US" sz="105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대출납부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대출계산기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대출상환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관리자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대출 이자관리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+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V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ue</a:t>
            </a: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grpSp>
        <p:nvGrpSpPr>
          <p:cNvPr id="41" name="Group 20">
            <a:extLst>
              <a:ext uri="{FF2B5EF4-FFF2-40B4-BE49-F238E27FC236}">
                <a16:creationId xmlns:a16="http://schemas.microsoft.com/office/drawing/2014/main" id="{B95F592D-1B4A-6DCB-4A81-53C169E7C7E2}"/>
              </a:ext>
            </a:extLst>
          </p:cNvPr>
          <p:cNvGrpSpPr/>
          <p:nvPr/>
        </p:nvGrpSpPr>
        <p:grpSpPr>
          <a:xfrm>
            <a:off x="6256757" y="2851908"/>
            <a:ext cx="1980396" cy="1011516"/>
            <a:chOff x="3688367" y="2828046"/>
            <a:chExt cx="1675722" cy="1011516"/>
          </a:xfrm>
          <a:noFill/>
        </p:grpSpPr>
        <p:sp>
          <p:nvSpPr>
            <p:cNvPr id="42" name="Text Placeholder 18">
              <a:extLst>
                <a:ext uri="{FF2B5EF4-FFF2-40B4-BE49-F238E27FC236}">
                  <a16:creationId xmlns:a16="http://schemas.microsoft.com/office/drawing/2014/main" id="{06D99638-3680-9601-292D-AB5B697F945F}"/>
                </a:ext>
              </a:extLst>
            </p:cNvPr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endParaRPr>
            </a:p>
          </p:txBody>
        </p:sp>
        <p:sp>
          <p:nvSpPr>
            <p:cNvPr id="43" name="Text Placeholder 17">
              <a:extLst>
                <a:ext uri="{FF2B5EF4-FFF2-40B4-BE49-F238E27FC236}">
                  <a16:creationId xmlns:a16="http://schemas.microsoft.com/office/drawing/2014/main" id="{AE81F5A7-2298-BEEA-7E52-AD27D157832B}"/>
                </a:ext>
              </a:extLst>
            </p:cNvPr>
            <p:cNvSpPr txBox="1">
              <a:spLocks/>
            </p:cNvSpPr>
            <p:nvPr/>
          </p:nvSpPr>
          <p:spPr>
            <a:xfrm>
              <a:off x="3688367" y="282804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최슬기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부팀장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D6D6300-6382-759F-819B-5C9B1454933B}"/>
              </a:ext>
            </a:extLst>
          </p:cNvPr>
          <p:cNvSpPr txBox="1"/>
          <p:nvPr/>
        </p:nvSpPr>
        <p:spPr>
          <a:xfrm>
            <a:off x="6256757" y="3102802"/>
            <a:ext cx="1886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예금관리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적금관리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계좌이체 및 이자계산기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만기시</a:t>
            </a: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이자지급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스케줄러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관리자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예금상품</a:t>
            </a: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+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V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ue</a:t>
            </a: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0646D-5651-3407-86BF-097A2F7A3E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5" b="99433" l="1538" r="99231">
                        <a14:foregroundMark x1="47458" y1="77754" x2="47458" y2="77754"/>
                        <a14:foregroundMark x1="34463" y1="95763" x2="34463" y2="95763"/>
                        <a14:foregroundMark x1="67232" y1="81568" x2="67232" y2="81568"/>
                        <a14:foregroundMark x1="74859" y1="77331" x2="96045" y2="90042"/>
                        <a14:foregroundMark x1="68644" y1="78814" x2="72881" y2="86864"/>
                        <a14:foregroundMark x1="45480" y1="98729" x2="87288" y2="96822"/>
                        <a14:foregroundMark x1="87288" y1="96822" x2="96045" y2="96822"/>
                        <a14:foregroundMark x1="46610" y1="11017" x2="46610" y2="11017"/>
                        <a14:foregroundMark x1="48023" y1="11017" x2="48023" y2="11017"/>
                        <a14:foregroundMark x1="48588" y1="10169" x2="48588" y2="10169"/>
                        <a14:foregroundMark x1="14689" y1="84958" x2="14689" y2="91102"/>
                        <a14:foregroundMark x1="1695" y1="80720" x2="1695" y2="86229"/>
                        <a14:foregroundMark x1="97308" y1="98300" x2="99231" y2="99433"/>
                        <a14:backgroundMark x1="93503" y1="18644" x2="93503" y2="1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53" y="1205883"/>
            <a:ext cx="1083757" cy="1467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52F76E-FE23-031A-5252-49C3A21B12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6" b="98941" l="0" r="98023">
                        <a14:foregroundMark x1="22881" y1="86653" x2="282" y2="91314"/>
                        <a14:foregroundMark x1="31356" y1="78390" x2="18927" y2="98941"/>
                        <a14:foregroundMark x1="63842" y1="83898" x2="82203" y2="93220"/>
                        <a14:foregroundMark x1="81638" y1="87076" x2="84181" y2="87500"/>
                        <a14:foregroundMark x1="72316" y1="77331" x2="94068" y2="81992"/>
                        <a14:foregroundMark x1="96893" y1="94280" x2="95480" y2="95763"/>
                        <a14:foregroundMark x1="51130" y1="14831" x2="56497" y2="20975"/>
                        <a14:foregroundMark x1="34746" y1="26695" x2="43220" y2="38983"/>
                        <a14:foregroundMark x1="60452" y1="22458" x2="61017" y2="60805"/>
                        <a14:foregroundMark x1="68927" y1="86653" x2="98023" y2="98517"/>
                        <a14:foregroundMark x1="36158" y1="74576" x2="20904" y2="78814"/>
                        <a14:foregroundMark x1="55932" y1="90254" x2="67797" y2="97881"/>
                        <a14:foregroundMark x1="78814" y1="94280" x2="18079" y2="96822"/>
                        <a14:foregroundMark x1="13559" y1="93220" x2="4237" y2="92797"/>
                        <a14:foregroundMark x1="14124" y1="80932" x2="282" y2="82415"/>
                        <a14:foregroundMark x1="33333" y1="70127" x2="24011" y2="76695"/>
                        <a14:foregroundMark x1="39266" y1="14831" x2="39266" y2="17797"/>
                        <a14:foregroundMark x1="61017" y1="13136" x2="61864" y2="16737"/>
                        <a14:foregroundMark x1="60452" y1="12076" x2="57910" y2="11653"/>
                        <a14:foregroundMark x1="55367" y1="10593" x2="55650" y2="11229"/>
                        <a14:foregroundMark x1="57062" y1="10805" x2="55085" y2="9746"/>
                        <a14:backgroundMark x1="27401" y1="56780" x2="27401" y2="56780"/>
                        <a14:backgroundMark x1="92655" y1="57415" x2="92655" y2="57415"/>
                        <a14:backgroundMark x1="94915" y1="51695" x2="92655" y2="58475"/>
                        <a14:backgroundMark x1="11864" y1="40890" x2="10452" y2="52966"/>
                        <a14:backgroundMark x1="23729" y1="55085" x2="14407" y2="58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2" y="1245556"/>
            <a:ext cx="1125559" cy="1438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B9EDDC-A4C0-034D-4892-EA6152EEC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6120" y="275927"/>
            <a:ext cx="9144000" cy="288032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팀원소개</a:t>
            </a:r>
          </a:p>
        </p:txBody>
      </p:sp>
      <p:pic>
        <p:nvPicPr>
          <p:cNvPr id="8" name="Object 2" descr="Object 2">
            <a:extLst>
              <a:ext uri="{FF2B5EF4-FFF2-40B4-BE49-F238E27FC236}">
                <a16:creationId xmlns:a16="http://schemas.microsoft.com/office/drawing/2014/main" id="{5A316DDF-8912-23FB-2647-0829D44A1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43000" y="629820"/>
            <a:ext cx="7786970" cy="1048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F9D42-BBCE-9ABA-FD4E-D2D43C0FEA2E}"/>
              </a:ext>
            </a:extLst>
          </p:cNvPr>
          <p:cNvSpPr txBox="1"/>
          <p:nvPr/>
        </p:nvSpPr>
        <p:spPr>
          <a:xfrm>
            <a:off x="8532440" y="4881890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Concluding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후기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0" y="2909077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개인별 프로젝트를 마친 소감</a:t>
            </a:r>
          </a:p>
        </p:txBody>
      </p:sp>
    </p:spTree>
    <p:extLst>
      <p:ext uri="{BB962C8B-B14F-4D97-AF65-F5344CB8AC3E}">
        <p14:creationId xmlns:p14="http://schemas.microsoft.com/office/powerpoint/2010/main" val="200042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998AF3-0ED3-C854-B63E-691AAC020AD6}"/>
              </a:ext>
            </a:extLst>
          </p:cNvPr>
          <p:cNvSpPr/>
          <p:nvPr/>
        </p:nvSpPr>
        <p:spPr>
          <a:xfrm>
            <a:off x="6064706" y="1129324"/>
            <a:ext cx="2462553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팀프로젝트를 진행하면서 에러에 대한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두려움을 어느정도 해소한 것 같습니다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개개인의 개발 능력도 중요하지만 서로 간의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의사소통과 협업 같은 개발 외적인 부분도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매우 중요하다는 것을 깨닫는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의미 깊은 시간이었습니다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E824B-7BF1-FD9C-0B3D-C34601D257FE}"/>
              </a:ext>
            </a:extLst>
          </p:cNvPr>
          <p:cNvSpPr/>
          <p:nvPr/>
        </p:nvSpPr>
        <p:spPr>
          <a:xfrm>
            <a:off x="3344940" y="1129324"/>
            <a:ext cx="2719765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업무를 맡아 초반 설계에서 혼란을 겪었습니다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구축하는 중에 많은 데이터를 수정하며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기초 설계가 얼마나 중요한지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깨달았습니다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평소 알고 지내던 사이라도 함께 일하는 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쉽지 않았습니다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손발을 맞춰가는 것에도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기술이 필요한 것 같습니다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29FCBC-9017-AC69-FA0C-DCA5D2E39DF6}"/>
              </a:ext>
            </a:extLst>
          </p:cNvPr>
          <p:cNvSpPr/>
          <p:nvPr/>
        </p:nvSpPr>
        <p:spPr>
          <a:xfrm>
            <a:off x="672540" y="1129324"/>
            <a:ext cx="2523201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진입에 앞서 선행되는 분석 설계의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중요성을 느꼈습니다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팀원들의 각기 다른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장점이 모여 하나의 결과물을 완성해내는 것을 보며 협업의 시너지효과를 체감하였고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자유롭고 수평적인 의사소통의 중요성을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다시 한 번 깨닫게 되었습니다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3AEBDCEA-8BE9-62D1-8353-E614D93855EC}"/>
              </a:ext>
            </a:extLst>
          </p:cNvPr>
          <p:cNvSpPr/>
          <p:nvPr/>
        </p:nvSpPr>
        <p:spPr>
          <a:xfrm>
            <a:off x="323528" y="627534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07F9B-7FF1-3222-6960-0386671FFD82}"/>
              </a:ext>
            </a:extLst>
          </p:cNvPr>
          <p:cNvSpPr txBox="1"/>
          <p:nvPr/>
        </p:nvSpPr>
        <p:spPr>
          <a:xfrm>
            <a:off x="323528" y="206809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5EE19-D7EA-6EFB-CB90-5EAD71F516FC}"/>
              </a:ext>
            </a:extLst>
          </p:cNvPr>
          <p:cNvSpPr txBox="1"/>
          <p:nvPr/>
        </p:nvSpPr>
        <p:spPr>
          <a:xfrm>
            <a:off x="1403648" y="339502"/>
            <a:ext cx="233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 o n c l u d I</a:t>
            </a:r>
            <a:r>
              <a:rPr lang="ko-KR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 g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6B9C5C-A639-17B6-E91B-7BC378DAFA72}"/>
              </a:ext>
            </a:extLst>
          </p:cNvPr>
          <p:cNvCxnSpPr>
            <a:cxnSpLocks/>
          </p:cNvCxnSpPr>
          <p:nvPr/>
        </p:nvCxnSpPr>
        <p:spPr>
          <a:xfrm>
            <a:off x="4708094" y="663534"/>
            <a:ext cx="3819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C102BF-8814-5AAE-5BC4-EED686EE7D36}"/>
              </a:ext>
            </a:extLst>
          </p:cNvPr>
          <p:cNvSpPr/>
          <p:nvPr/>
        </p:nvSpPr>
        <p:spPr>
          <a:xfrm>
            <a:off x="1105107" y="998918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김은진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60AFC8-E546-91E6-094A-8B86A104AE71}"/>
              </a:ext>
            </a:extLst>
          </p:cNvPr>
          <p:cNvSpPr/>
          <p:nvPr/>
        </p:nvSpPr>
        <p:spPr>
          <a:xfrm>
            <a:off x="3774400" y="998918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김아람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ADDACD-D884-22CC-68FB-9478E6C1431E}"/>
              </a:ext>
            </a:extLst>
          </p:cNvPr>
          <p:cNvSpPr/>
          <p:nvPr/>
        </p:nvSpPr>
        <p:spPr>
          <a:xfrm>
            <a:off x="6546708" y="998918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671747-0D71-0885-11F4-C2DC5C848228}"/>
              </a:ext>
            </a:extLst>
          </p:cNvPr>
          <p:cNvSpPr/>
          <p:nvPr/>
        </p:nvSpPr>
        <p:spPr>
          <a:xfrm>
            <a:off x="6004056" y="3142309"/>
            <a:ext cx="2523203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전체적인 진행방향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ERP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시스템에 대한 이해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흐름과 데이터를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 하기 위해 팀원들과의 원활한 의사소통과 회의를 진행함으로써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협업을 통한 커뮤니케이션의 중요성을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알게 되었습니다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2A786D-07A6-443C-79B0-38925BB54101}"/>
              </a:ext>
            </a:extLst>
          </p:cNvPr>
          <p:cNvSpPr/>
          <p:nvPr/>
        </p:nvSpPr>
        <p:spPr>
          <a:xfrm>
            <a:off x="3344940" y="3142309"/>
            <a:ext cx="2659116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하면서 최초 기획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설계와 다르게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변경되는 점이 많아서 기본 설계가 많이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중요하다고 느꼈습니다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진행하면서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협업의 중요성을 다시 한번 깨닫게 되었으며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의사소통을 원활하게 하는 방식을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배울 수 있는 좋은 경험이었습니다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2894D-C108-8A0D-10D8-C644449D4B7D}"/>
              </a:ext>
            </a:extLst>
          </p:cNvPr>
          <p:cNvSpPr/>
          <p:nvPr/>
        </p:nvSpPr>
        <p:spPr>
          <a:xfrm>
            <a:off x="672541" y="3142309"/>
            <a:ext cx="2454118" cy="156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설계를 제대로 하지 않아 중간에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컬럼명을 바꾸게 되면서 협업하는 과정에서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치명적인 오류를 유발할 수 있다는 것을 알게 되었습니다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DB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설계를 직관적이고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효율적으로 모델화 하여 완벽하게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설계할 수 있도록 해야 할 것 같습니다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8C1774-AD3A-092F-CD83-3216F39AFEB9}"/>
              </a:ext>
            </a:extLst>
          </p:cNvPr>
          <p:cNvSpPr/>
          <p:nvPr/>
        </p:nvSpPr>
        <p:spPr>
          <a:xfrm>
            <a:off x="6546708" y="3033823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한채영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62A2AE1-DFD7-595C-2CE0-50FCED280908}"/>
              </a:ext>
            </a:extLst>
          </p:cNvPr>
          <p:cNvSpPr/>
          <p:nvPr/>
        </p:nvSpPr>
        <p:spPr>
          <a:xfrm>
            <a:off x="3774400" y="3033823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이슬아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1FD13E-7649-B9D0-33F4-812F454B4100}"/>
              </a:ext>
            </a:extLst>
          </p:cNvPr>
          <p:cNvSpPr/>
          <p:nvPr/>
        </p:nvSpPr>
        <p:spPr>
          <a:xfrm>
            <a:off x="1090308" y="3024117"/>
            <a:ext cx="1642565" cy="382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백인준</a:t>
            </a:r>
          </a:p>
        </p:txBody>
      </p:sp>
    </p:spTree>
    <p:extLst>
      <p:ext uri="{BB962C8B-B14F-4D97-AF65-F5344CB8AC3E}">
        <p14:creationId xmlns:p14="http://schemas.microsoft.com/office/powerpoint/2010/main" val="261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0A5DC2-95B9-04C0-9945-3B0C77F56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1" y="1652196"/>
            <a:ext cx="9144000" cy="576064"/>
          </a:xfrm>
        </p:spPr>
        <p:txBody>
          <a:bodyPr/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F7056-A362-46C8-7047-D33541457033}"/>
              </a:ext>
            </a:extLst>
          </p:cNvPr>
          <p:cNvCxnSpPr>
            <a:cxnSpLocks/>
          </p:cNvCxnSpPr>
          <p:nvPr/>
        </p:nvCxnSpPr>
        <p:spPr>
          <a:xfrm>
            <a:off x="2195736" y="2571750"/>
            <a:ext cx="4968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431A41A-08B0-F314-03BF-1589EE0E94DD}"/>
              </a:ext>
            </a:extLst>
          </p:cNvPr>
          <p:cNvSpPr txBox="1">
            <a:spLocks/>
          </p:cNvSpPr>
          <p:nvPr/>
        </p:nvSpPr>
        <p:spPr>
          <a:xfrm>
            <a:off x="-108521" y="2915241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 Bank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올림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0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64299" y="2779605"/>
            <a:ext cx="1886089" cy="864986"/>
            <a:chOff x="3779912" y="2974576"/>
            <a:chExt cx="1595923" cy="864986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91658" y="297457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한채영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팀원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Quattrocento Sans"/>
                <a:sym typeface="Quattrocento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5942230-8460-20B9-5872-3E42DC4BB27C}"/>
              </a:ext>
            </a:extLst>
          </p:cNvPr>
          <p:cNvSpPr txBox="1"/>
          <p:nvPr/>
        </p:nvSpPr>
        <p:spPr>
          <a:xfrm>
            <a:off x="478181" y="2912215"/>
            <a:ext cx="1886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Spring 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로그인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/</a:t>
            </a: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회원가입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사용자계좌조회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계좌정보관리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관리자 통계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DB</a:t>
            </a: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설계 및 </a:t>
            </a: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ERD</a:t>
            </a: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관리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 + Vue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F8BFDB4-D42A-AC6A-2FF1-2CEB8A94798C}"/>
              </a:ext>
            </a:extLst>
          </p:cNvPr>
          <p:cNvSpPr txBox="1">
            <a:spLocks/>
          </p:cNvSpPr>
          <p:nvPr/>
        </p:nvSpPr>
        <p:spPr>
          <a:xfrm>
            <a:off x="616699" y="3547411"/>
            <a:ext cx="1872207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lang="ko-KR" altLang="en-US" sz="11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27A442A8-D088-28AB-850B-6F378F6FE2E7}"/>
              </a:ext>
            </a:extLst>
          </p:cNvPr>
          <p:cNvGrpSpPr/>
          <p:nvPr/>
        </p:nvGrpSpPr>
        <p:grpSpPr>
          <a:xfrm>
            <a:off x="3371332" y="2785475"/>
            <a:ext cx="1980396" cy="1011516"/>
            <a:chOff x="3688367" y="2828046"/>
            <a:chExt cx="1675722" cy="1011516"/>
          </a:xfrm>
          <a:noFill/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94E825CD-9E70-190B-73C4-A2A6FD3224BC}"/>
                </a:ext>
              </a:extLst>
            </p:cNvPr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Quattrocento Sans"/>
                <a:sym typeface="Quattrocento Sans"/>
              </a:endParaRPr>
            </a:p>
          </p:txBody>
        </p:sp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50C8D92F-034B-1B1F-1A09-0C8BE0F5E2E9}"/>
                </a:ext>
              </a:extLst>
            </p:cNvPr>
            <p:cNvSpPr txBox="1">
              <a:spLocks/>
            </p:cNvSpPr>
            <p:nvPr/>
          </p:nvSpPr>
          <p:spPr>
            <a:xfrm>
              <a:off x="3688367" y="282804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이슬아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FDE9BAD-E1F4-34BD-788B-B219C5848684}"/>
              </a:ext>
            </a:extLst>
          </p:cNvPr>
          <p:cNvSpPr txBox="1"/>
          <p:nvPr/>
        </p:nvSpPr>
        <p:spPr>
          <a:xfrm>
            <a:off x="3363527" y="3045630"/>
            <a:ext cx="1886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262626"/>
              </a:buClr>
              <a:buSzPts val="1800"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펀드리스트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펀드거래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펀드거래내역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고객센터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네이버파이낸스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api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펀드시세 및 거래량 차트</a:t>
            </a:r>
            <a:endParaRPr lang="en-US" altLang="ko-KR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  <a:p>
            <a:pPr algn="ctr">
              <a:buClr>
                <a:srgbClr val="262626"/>
              </a:buClr>
              <a:buSzPts val="1800"/>
            </a:pPr>
            <a:r>
              <a:rPr lang="en-US" altLang="ko-KR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 + V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ue</a:t>
            </a:r>
            <a:endParaRPr lang="ko-KR" altLang="en-US"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grpSp>
        <p:nvGrpSpPr>
          <p:cNvPr id="41" name="Group 20">
            <a:extLst>
              <a:ext uri="{FF2B5EF4-FFF2-40B4-BE49-F238E27FC236}">
                <a16:creationId xmlns:a16="http://schemas.microsoft.com/office/drawing/2014/main" id="{B95F592D-1B4A-6DCB-4A81-53C169E7C7E2}"/>
              </a:ext>
            </a:extLst>
          </p:cNvPr>
          <p:cNvGrpSpPr/>
          <p:nvPr/>
        </p:nvGrpSpPr>
        <p:grpSpPr>
          <a:xfrm>
            <a:off x="6191904" y="2799543"/>
            <a:ext cx="1980396" cy="1011516"/>
            <a:chOff x="3688367" y="2828046"/>
            <a:chExt cx="1675722" cy="1011516"/>
          </a:xfrm>
          <a:noFill/>
        </p:grpSpPr>
        <p:sp>
          <p:nvSpPr>
            <p:cNvPr id="42" name="Text Placeholder 18">
              <a:extLst>
                <a:ext uri="{FF2B5EF4-FFF2-40B4-BE49-F238E27FC236}">
                  <a16:creationId xmlns:a16="http://schemas.microsoft.com/office/drawing/2014/main" id="{06D99638-3680-9601-292D-AB5B697F945F}"/>
                </a:ext>
              </a:extLst>
            </p:cNvPr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Arial"/>
                <a:buNone/>
              </a:pPr>
              <a:endParaRPr lang="ko-KR" altLang="en-U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Quattrocento Sans"/>
                <a:sym typeface="Quattrocento Sans"/>
              </a:endParaRPr>
            </a:p>
          </p:txBody>
        </p:sp>
        <p:sp>
          <p:nvSpPr>
            <p:cNvPr id="43" name="Text Placeholder 17">
              <a:extLst>
                <a:ext uri="{FF2B5EF4-FFF2-40B4-BE49-F238E27FC236}">
                  <a16:creationId xmlns:a16="http://schemas.microsoft.com/office/drawing/2014/main" id="{AE81F5A7-2298-BEEA-7E52-AD27D157832B}"/>
                </a:ext>
              </a:extLst>
            </p:cNvPr>
            <p:cNvSpPr txBox="1">
              <a:spLocks/>
            </p:cNvSpPr>
            <p:nvPr/>
          </p:nvSpPr>
          <p:spPr>
            <a:xfrm>
              <a:off x="3688367" y="282804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백인준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 pitchFamily="34" charset="0"/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D6D6300-6382-759F-819B-5C9B1454933B}"/>
              </a:ext>
            </a:extLst>
          </p:cNvPr>
          <p:cNvSpPr txBox="1"/>
          <p:nvPr/>
        </p:nvSpPr>
        <p:spPr>
          <a:xfrm>
            <a:off x="6147212" y="3066103"/>
            <a:ext cx="1886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계좌이체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자동이체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거래내역 조회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AWS RDS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환경구축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Spring Boot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환경구축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스케줄러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Quattrocento Sans"/>
                <a:sym typeface="Quattrocento Sans"/>
              </a:rPr>
              <a:t>JPA + Vue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Quattrocento Sans"/>
              <a:sym typeface="Quattrocento Sa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D490B-48A8-1548-4C29-4DE58D4D1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98575" l="1141" r="99620">
                        <a14:foregroundMark x1="51331" y1="96011" x2="61597" y2="96011"/>
                        <a14:foregroundMark x1="78707" y1="83191" x2="85932" y2="92023"/>
                        <a14:foregroundMark x1="33080" y1="84900" x2="7985" y2="90028"/>
                        <a14:foregroundMark x1="33080" y1="73219" x2="1141" y2="80342"/>
                        <a14:foregroundMark x1="41825" y1="96011" x2="78707" y2="95157"/>
                        <a14:foregroundMark x1="85932" y1="77778" x2="90875" y2="81197"/>
                        <a14:foregroundMark x1="66160" y1="78632" x2="92776" y2="94587"/>
                        <a14:foregroundMark x1="77186" y1="79202" x2="94297" y2="80342"/>
                        <a14:foregroundMark x1="96198" y1="88319" x2="99620" y2="81197"/>
                        <a14:foregroundMark x1="96958" y1="97436" x2="63498" y2="98575"/>
                        <a14:foregroundMark x1="34221" y1="90883" x2="7224" y2="96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33" y="1216715"/>
            <a:ext cx="1093902" cy="1458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5E266-B1C1-6AD1-42A8-417E4BE993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75" b="99153" l="3383" r="96617">
                        <a14:foregroundMark x1="35714" y1="73729" x2="13910" y2="80226"/>
                        <a14:foregroundMark x1="38722" y1="68644" x2="41353" y2="71469"/>
                        <a14:foregroundMark x1="78571" y1="72881" x2="88346" y2="77966"/>
                        <a14:foregroundMark x1="90977" y1="85028" x2="93233" y2="94633"/>
                        <a14:foregroundMark x1="96992" y1="82768" x2="96617" y2="94068"/>
                        <a14:foregroundMark x1="12406" y1="85311" x2="9774" y2="96045"/>
                        <a14:foregroundMark x1="4511" y1="83898" x2="4511" y2="90678"/>
                        <a14:foregroundMark x1="52256" y1="97458" x2="52632" y2="99153"/>
                        <a14:foregroundMark x1="37218" y1="70621" x2="41353" y2="76271"/>
                        <a14:foregroundMark x1="51128" y1="9322" x2="51128" y2="11582"/>
                        <a14:foregroundMark x1="55639" y1="8475" x2="56391" y2="11299"/>
                        <a14:foregroundMark x1="26316" y1="40678" x2="28195" y2="42938"/>
                        <a14:foregroundMark x1="35714" y1="55650" x2="36842" y2="62429"/>
                        <a14:foregroundMark x1="73308" y1="37288" x2="71053" y2="44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44" y="1199999"/>
            <a:ext cx="1104409" cy="1471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EE69DE-F1FB-0C9A-E549-32CFF07CD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09" b="97038" l="4356" r="98367">
                        <a14:foregroundMark x1="75681" y1="75458" x2="98367" y2="82370"/>
                        <a14:foregroundMark x1="13249" y1="84062" x2="16152" y2="87729"/>
                        <a14:foregroundMark x1="20145" y1="79690" x2="25045" y2="95769"/>
                        <a14:foregroundMark x1="64065" y1="95769" x2="90200" y2="93089"/>
                        <a14:foregroundMark x1="45554" y1="96756" x2="9256" y2="96756"/>
                        <a14:foregroundMark x1="54446" y1="92525" x2="8530" y2="95205"/>
                        <a14:foregroundMark x1="46279" y1="81805" x2="55172" y2="82370"/>
                        <a14:foregroundMark x1="53721" y1="97320" x2="93648" y2="97320"/>
                        <a14:foregroundMark x1="75681" y1="84485" x2="13249" y2="84485"/>
                        <a14:foregroundMark x1="72958" y1="80254" x2="94192" y2="82370"/>
                        <a14:foregroundMark x1="73684" y1="72214" x2="90200" y2="75458"/>
                        <a14:foregroundMark x1="28494" y1="72214" x2="4356" y2="86742"/>
                        <a14:foregroundMark x1="50998" y1="9309" x2="50998" y2="9309"/>
                        <a14:backgroundMark x1="72958" y1="55430" x2="72958" y2="55430"/>
                        <a14:backgroundMark x1="24501" y1="55148" x2="24501" y2="55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48" y="1277105"/>
            <a:ext cx="1083672" cy="1394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7E39250-C3BF-03BB-47BD-817253476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31911"/>
            <a:ext cx="9144000" cy="576064"/>
          </a:xfrm>
        </p:spPr>
        <p:txBody>
          <a:bodyPr/>
          <a:lstStyle/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About Team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F39A9C0B-A1AF-AE61-D096-7F3421CB8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6120" y="275927"/>
            <a:ext cx="9144000" cy="288032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팀원소개</a:t>
            </a:r>
          </a:p>
        </p:txBody>
      </p:sp>
      <p:pic>
        <p:nvPicPr>
          <p:cNvPr id="20" name="Object 2" descr="Object 2">
            <a:extLst>
              <a:ext uri="{FF2B5EF4-FFF2-40B4-BE49-F238E27FC236}">
                <a16:creationId xmlns:a16="http://schemas.microsoft.com/office/drawing/2014/main" id="{5FFAEFA2-FF84-CB72-324D-17CD7DD6D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43000" y="629820"/>
            <a:ext cx="7786970" cy="1048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7296DE-A761-0509-CE8F-36CCD65F6233}"/>
              </a:ext>
            </a:extLst>
          </p:cNvPr>
          <p:cNvSpPr txBox="1"/>
          <p:nvPr/>
        </p:nvSpPr>
        <p:spPr>
          <a:xfrm>
            <a:off x="8532440" y="4881890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Object 2">
            <a:extLst>
              <a:ext uri="{FF2B5EF4-FFF2-40B4-BE49-F238E27FC236}">
                <a16:creationId xmlns:a16="http://schemas.microsoft.com/office/drawing/2014/main" id="{525EC600-AD25-7B20-007C-2ACC06F4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762" y="2270098"/>
            <a:ext cx="1471126" cy="823831"/>
          </a:xfrm>
          <a:prstGeom prst="rect">
            <a:avLst/>
          </a:prstGeom>
        </p:spPr>
      </p:pic>
      <p:grpSp>
        <p:nvGrpSpPr>
          <p:cNvPr id="75" name="그룹 1015"/>
          <p:cNvGrpSpPr/>
          <p:nvPr/>
        </p:nvGrpSpPr>
        <p:grpSpPr>
          <a:xfrm>
            <a:off x="345365" y="3936051"/>
            <a:ext cx="1355526" cy="934774"/>
            <a:chOff x="13316741" y="3140956"/>
            <a:chExt cx="3958183" cy="2535711"/>
          </a:xfrm>
        </p:grpSpPr>
        <p:pic>
          <p:nvPicPr>
            <p:cNvPr id="76" name="Object 4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316741" y="3140956"/>
              <a:ext cx="3958183" cy="2535711"/>
            </a:xfrm>
            <a:prstGeom prst="rect">
              <a:avLst/>
            </a:prstGeom>
          </p:spPr>
        </p:pic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rcRect l="12890" t="12080" r="14470" b="3830"/>
          <a:stretch>
            <a:fillRect/>
          </a:stretch>
        </p:blipFill>
        <p:spPr>
          <a:xfrm>
            <a:off x="2300308" y="1574204"/>
            <a:ext cx="1425219" cy="1011747"/>
          </a:xfrm>
          <a:prstGeom prst="rect">
            <a:avLst/>
          </a:prstGeom>
        </p:spPr>
      </p:pic>
      <p:grpSp>
        <p:nvGrpSpPr>
          <p:cNvPr id="122" name="그룹 121"/>
          <p:cNvGrpSpPr/>
          <p:nvPr/>
        </p:nvGrpSpPr>
        <p:grpSpPr>
          <a:xfrm>
            <a:off x="3338412" y="2807946"/>
            <a:ext cx="2287163" cy="2331216"/>
            <a:chOff x="4451215" y="3188303"/>
            <a:chExt cx="3594677" cy="3663913"/>
          </a:xfrm>
        </p:grpSpPr>
        <p:sp>
          <p:nvSpPr>
            <p:cNvPr id="3" name="Shape 6"/>
            <p:cNvSpPr/>
            <p:nvPr/>
          </p:nvSpPr>
          <p:spPr>
            <a:xfrm>
              <a:off x="5271517" y="4831485"/>
              <a:ext cx="871870" cy="56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21600" y="6979"/>
                  </a:moveTo>
                  <a:cubicBezTo>
                    <a:pt x="16669" y="14394"/>
                    <a:pt x="5351" y="17670"/>
                    <a:pt x="0" y="6834"/>
                  </a:cubicBezTo>
                  <a:cubicBezTo>
                    <a:pt x="5476" y="-3930"/>
                    <a:pt x="16756" y="-502"/>
                    <a:pt x="21600" y="6979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4" name="Shape 7"/>
            <p:cNvSpPr/>
            <p:nvPr/>
          </p:nvSpPr>
          <p:spPr>
            <a:xfrm>
              <a:off x="5528341" y="5440071"/>
              <a:ext cx="529752" cy="5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81" h="17128" extrusionOk="0">
                  <a:moveTo>
                    <a:pt x="17015" y="304"/>
                  </a:moveTo>
                  <a:cubicBezTo>
                    <a:pt x="18667" y="9325"/>
                    <a:pt x="12547" y="20144"/>
                    <a:pt x="725" y="16349"/>
                  </a:cubicBezTo>
                  <a:cubicBezTo>
                    <a:pt x="-2933" y="4512"/>
                    <a:pt x="7991" y="-1456"/>
                    <a:pt x="17015" y="304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5" name="Shape 8"/>
            <p:cNvSpPr/>
            <p:nvPr/>
          </p:nvSpPr>
          <p:spPr>
            <a:xfrm>
              <a:off x="4803868" y="5277782"/>
              <a:ext cx="677851" cy="442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38" extrusionOk="0">
                  <a:moveTo>
                    <a:pt x="21600" y="6219"/>
                  </a:moveTo>
                  <a:cubicBezTo>
                    <a:pt x="17128" y="13960"/>
                    <a:pt x="6016" y="17987"/>
                    <a:pt x="0" y="7511"/>
                  </a:cubicBezTo>
                  <a:cubicBezTo>
                    <a:pt x="4811" y="-3613"/>
                    <a:pt x="16297" y="-937"/>
                    <a:pt x="21600" y="6219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6" name="Shape 9"/>
            <p:cNvSpPr/>
            <p:nvPr/>
          </p:nvSpPr>
          <p:spPr>
            <a:xfrm>
              <a:off x="5049192" y="5740307"/>
              <a:ext cx="400886" cy="42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38" h="17170" extrusionOk="0">
                  <a:moveTo>
                    <a:pt x="16962" y="293"/>
                  </a:moveTo>
                  <a:cubicBezTo>
                    <a:pt x="18644" y="9315"/>
                    <a:pt x="12566" y="20163"/>
                    <a:pt x="740" y="16406"/>
                  </a:cubicBezTo>
                  <a:cubicBezTo>
                    <a:pt x="-2956" y="4573"/>
                    <a:pt x="7939" y="-1437"/>
                    <a:pt x="16962" y="293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7" name="Shape 10"/>
            <p:cNvSpPr/>
            <p:nvPr/>
          </p:nvSpPr>
          <p:spPr>
            <a:xfrm>
              <a:off x="5286849" y="4097125"/>
              <a:ext cx="600119" cy="63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0" h="17238" extrusionOk="0">
                  <a:moveTo>
                    <a:pt x="16877" y="16962"/>
                  </a:moveTo>
                  <a:cubicBezTo>
                    <a:pt x="7855" y="18644"/>
                    <a:pt x="-2993" y="12566"/>
                    <a:pt x="764" y="740"/>
                  </a:cubicBezTo>
                  <a:cubicBezTo>
                    <a:pt x="12597" y="-2956"/>
                    <a:pt x="18607" y="7939"/>
                    <a:pt x="16877" y="16962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8" name="Shape 11"/>
            <p:cNvSpPr/>
            <p:nvPr/>
          </p:nvSpPr>
          <p:spPr>
            <a:xfrm>
              <a:off x="5969157" y="4068724"/>
              <a:ext cx="555219" cy="95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00" h="21600" extrusionOk="0">
                  <a:moveTo>
                    <a:pt x="6864" y="21600"/>
                  </a:moveTo>
                  <a:cubicBezTo>
                    <a:pt x="-570" y="16694"/>
                    <a:pt x="-3886" y="5387"/>
                    <a:pt x="6931" y="0"/>
                  </a:cubicBezTo>
                  <a:cubicBezTo>
                    <a:pt x="17714" y="5440"/>
                    <a:pt x="14327" y="16731"/>
                    <a:pt x="6864" y="21600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9" name="Shape 12"/>
            <p:cNvSpPr/>
            <p:nvPr/>
          </p:nvSpPr>
          <p:spPr>
            <a:xfrm>
              <a:off x="6049654" y="3188303"/>
              <a:ext cx="394112" cy="723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00" h="21600" extrusionOk="0">
                  <a:moveTo>
                    <a:pt x="6861" y="21600"/>
                  </a:moveTo>
                  <a:cubicBezTo>
                    <a:pt x="-571" y="16695"/>
                    <a:pt x="-3885" y="5389"/>
                    <a:pt x="6933" y="0"/>
                  </a:cubicBezTo>
                  <a:cubicBezTo>
                    <a:pt x="17715" y="5438"/>
                    <a:pt x="14326" y="16729"/>
                    <a:pt x="6861" y="21600"/>
                  </a:cubicBezTo>
                  <a:close/>
                </a:path>
              </a:pathLst>
            </a:custGeom>
            <a:solidFill>
              <a:srgbClr val="00206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0" name="Shape 13"/>
            <p:cNvSpPr/>
            <p:nvPr/>
          </p:nvSpPr>
          <p:spPr>
            <a:xfrm>
              <a:off x="4803868" y="4575879"/>
              <a:ext cx="632587" cy="41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21600" y="6936"/>
                  </a:moveTo>
                  <a:cubicBezTo>
                    <a:pt x="16694" y="14370"/>
                    <a:pt x="5387" y="17686"/>
                    <a:pt x="0" y="6869"/>
                  </a:cubicBezTo>
                  <a:cubicBezTo>
                    <a:pt x="5440" y="-3914"/>
                    <a:pt x="16731" y="-527"/>
                    <a:pt x="21600" y="6936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1" name="Shape 14"/>
            <p:cNvSpPr/>
            <p:nvPr/>
          </p:nvSpPr>
          <p:spPr>
            <a:xfrm>
              <a:off x="4746370" y="4024094"/>
              <a:ext cx="410016" cy="43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0" h="17238" extrusionOk="0">
                  <a:moveTo>
                    <a:pt x="16877" y="16962"/>
                  </a:moveTo>
                  <a:cubicBezTo>
                    <a:pt x="7855" y="18644"/>
                    <a:pt x="-2993" y="12566"/>
                    <a:pt x="764" y="740"/>
                  </a:cubicBezTo>
                  <a:cubicBezTo>
                    <a:pt x="12597" y="-2956"/>
                    <a:pt x="18607" y="7939"/>
                    <a:pt x="16877" y="1696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2" name="Shape 15"/>
            <p:cNvSpPr/>
            <p:nvPr/>
          </p:nvSpPr>
          <p:spPr>
            <a:xfrm>
              <a:off x="5202519" y="3488539"/>
              <a:ext cx="344561" cy="52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44" h="21600" extrusionOk="0">
                  <a:moveTo>
                    <a:pt x="12789" y="21600"/>
                  </a:moveTo>
                  <a:cubicBezTo>
                    <a:pt x="3844" y="19936"/>
                    <a:pt x="-4433" y="10088"/>
                    <a:pt x="2697" y="0"/>
                  </a:cubicBezTo>
                  <a:cubicBezTo>
                    <a:pt x="14885" y="739"/>
                    <a:pt x="17167" y="13489"/>
                    <a:pt x="12789" y="21600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3" name="Shape 16"/>
            <p:cNvSpPr/>
            <p:nvPr/>
          </p:nvSpPr>
          <p:spPr>
            <a:xfrm>
              <a:off x="5635670" y="3553455"/>
              <a:ext cx="412066" cy="71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4" h="21600" extrusionOk="0">
                  <a:moveTo>
                    <a:pt x="10370" y="21600"/>
                  </a:moveTo>
                  <a:cubicBezTo>
                    <a:pt x="1621" y="18356"/>
                    <a:pt x="-4737" y="7797"/>
                    <a:pt x="4623" y="0"/>
                  </a:cubicBezTo>
                  <a:cubicBezTo>
                    <a:pt x="16863" y="3030"/>
                    <a:pt x="16518" y="15069"/>
                    <a:pt x="10370" y="21600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4" name="Shape 17"/>
            <p:cNvSpPr/>
            <p:nvPr/>
          </p:nvSpPr>
          <p:spPr>
            <a:xfrm>
              <a:off x="5478509" y="3318135"/>
              <a:ext cx="198660" cy="34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4" h="21600" extrusionOk="0">
                  <a:moveTo>
                    <a:pt x="10370" y="21600"/>
                  </a:moveTo>
                  <a:cubicBezTo>
                    <a:pt x="1621" y="18356"/>
                    <a:pt x="-4737" y="7797"/>
                    <a:pt x="4623" y="0"/>
                  </a:cubicBezTo>
                  <a:cubicBezTo>
                    <a:pt x="16863" y="3030"/>
                    <a:pt x="16518" y="15069"/>
                    <a:pt x="10370" y="21600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5" name="Shape 18"/>
            <p:cNvSpPr/>
            <p:nvPr/>
          </p:nvSpPr>
          <p:spPr>
            <a:xfrm>
              <a:off x="5815829" y="3188303"/>
              <a:ext cx="194406" cy="352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69" h="21600" extrusionOk="0">
                  <a:moveTo>
                    <a:pt x="7877" y="21600"/>
                  </a:moveTo>
                  <a:cubicBezTo>
                    <a:pt x="35" y="17213"/>
                    <a:pt x="-4227" y="6138"/>
                    <a:pt x="6137" y="0"/>
                  </a:cubicBezTo>
                  <a:cubicBezTo>
                    <a:pt x="17373" y="4688"/>
                    <a:pt x="14932" y="16212"/>
                    <a:pt x="7877" y="21600"/>
                  </a:cubicBezTo>
                  <a:close/>
                </a:path>
              </a:pathLst>
            </a:custGeom>
            <a:solidFill>
              <a:srgbClr val="00206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6" name="Shape 19"/>
            <p:cNvSpPr/>
            <p:nvPr/>
          </p:nvSpPr>
          <p:spPr>
            <a:xfrm>
              <a:off x="4941863" y="3740088"/>
              <a:ext cx="261480" cy="29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96" h="18463" extrusionOk="0">
                  <a:moveTo>
                    <a:pt x="16396" y="18385"/>
                  </a:moveTo>
                  <a:cubicBezTo>
                    <a:pt x="7382" y="19291"/>
                    <a:pt x="-3197" y="12121"/>
                    <a:pt x="913" y="398"/>
                  </a:cubicBezTo>
                  <a:cubicBezTo>
                    <a:pt x="12783" y="-2309"/>
                    <a:pt x="18403" y="9340"/>
                    <a:pt x="16396" y="18385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7" name="Shape 20"/>
            <p:cNvSpPr/>
            <p:nvPr/>
          </p:nvSpPr>
          <p:spPr>
            <a:xfrm>
              <a:off x="4451215" y="4725997"/>
              <a:ext cx="259804" cy="16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51" extrusionOk="0">
                  <a:moveTo>
                    <a:pt x="21600" y="7737"/>
                  </a:moveTo>
                  <a:cubicBezTo>
                    <a:pt x="16288" y="14846"/>
                    <a:pt x="4797" y="17414"/>
                    <a:pt x="0" y="6238"/>
                  </a:cubicBezTo>
                  <a:cubicBezTo>
                    <a:pt x="6029" y="-4186"/>
                    <a:pt x="17137" y="-50"/>
                    <a:pt x="21600" y="7737"/>
                  </a:cubicBezTo>
                  <a:close/>
                </a:path>
              </a:pathLst>
            </a:custGeom>
            <a:solidFill>
              <a:srgbClr val="9ED2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8" name="Shape 21"/>
            <p:cNvSpPr/>
            <p:nvPr/>
          </p:nvSpPr>
          <p:spPr>
            <a:xfrm>
              <a:off x="4466548" y="5342697"/>
              <a:ext cx="279354" cy="210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913" extrusionOk="0">
                  <a:moveTo>
                    <a:pt x="21600" y="1886"/>
                  </a:moveTo>
                  <a:cubicBezTo>
                    <a:pt x="20108" y="10837"/>
                    <a:pt x="10336" y="19285"/>
                    <a:pt x="0" y="12380"/>
                  </a:cubicBezTo>
                  <a:cubicBezTo>
                    <a:pt x="490" y="215"/>
                    <a:pt x="13317" y="-2315"/>
                    <a:pt x="21600" y="1886"/>
                  </a:cubicBezTo>
                  <a:close/>
                </a:path>
              </a:pathLst>
            </a:custGeom>
            <a:solidFill>
              <a:srgbClr val="9ED2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19" name="Shape 22"/>
            <p:cNvSpPr/>
            <p:nvPr/>
          </p:nvSpPr>
          <p:spPr>
            <a:xfrm>
              <a:off x="4531712" y="5659162"/>
              <a:ext cx="329433" cy="219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680" extrusionOk="0">
                  <a:moveTo>
                    <a:pt x="21600" y="3553"/>
                  </a:moveTo>
                  <a:cubicBezTo>
                    <a:pt x="18764" y="12459"/>
                    <a:pt x="8388" y="19435"/>
                    <a:pt x="0" y="10598"/>
                  </a:cubicBezTo>
                  <a:cubicBezTo>
                    <a:pt x="2438" y="-1770"/>
                    <a:pt x="14661" y="-2165"/>
                    <a:pt x="21600" y="3553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0" name="Shape 23"/>
            <p:cNvSpPr/>
            <p:nvPr/>
          </p:nvSpPr>
          <p:spPr>
            <a:xfrm>
              <a:off x="4708038" y="5886368"/>
              <a:ext cx="246230" cy="25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9" h="17165" extrusionOk="0">
                  <a:moveTo>
                    <a:pt x="17854" y="294"/>
                  </a:moveTo>
                  <a:cubicBezTo>
                    <a:pt x="19043" y="9316"/>
                    <a:pt x="12271" y="20161"/>
                    <a:pt x="511" y="16400"/>
                  </a:cubicBezTo>
                  <a:cubicBezTo>
                    <a:pt x="-2557" y="4566"/>
                    <a:pt x="8817" y="-1439"/>
                    <a:pt x="17854" y="294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1" name="Shape 24"/>
            <p:cNvSpPr/>
            <p:nvPr/>
          </p:nvSpPr>
          <p:spPr>
            <a:xfrm>
              <a:off x="4501046" y="4401418"/>
              <a:ext cx="387780" cy="24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99" extrusionOk="0">
                  <a:moveTo>
                    <a:pt x="21600" y="9688"/>
                  </a:moveTo>
                  <a:cubicBezTo>
                    <a:pt x="15374" y="16072"/>
                    <a:pt x="3472" y="16965"/>
                    <a:pt x="0" y="4987"/>
                  </a:cubicBezTo>
                  <a:cubicBezTo>
                    <a:pt x="7354" y="-4635"/>
                    <a:pt x="18051" y="1176"/>
                    <a:pt x="21600" y="968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2" name="Shape 25"/>
            <p:cNvSpPr/>
            <p:nvPr/>
          </p:nvSpPr>
          <p:spPr>
            <a:xfrm>
              <a:off x="4485714" y="4961317"/>
              <a:ext cx="493047" cy="32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21600" y="6936"/>
                  </a:moveTo>
                  <a:cubicBezTo>
                    <a:pt x="16694" y="14370"/>
                    <a:pt x="5387" y="17686"/>
                    <a:pt x="0" y="6869"/>
                  </a:cubicBezTo>
                  <a:cubicBezTo>
                    <a:pt x="5440" y="-3914"/>
                    <a:pt x="16731" y="-527"/>
                    <a:pt x="21600" y="6936"/>
                  </a:cubicBezTo>
                  <a:close/>
                </a:path>
              </a:pathLst>
            </a:custGeom>
            <a:solidFill>
              <a:srgbClr val="00206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3" name="Shape 26"/>
            <p:cNvSpPr/>
            <p:nvPr/>
          </p:nvSpPr>
          <p:spPr>
            <a:xfrm>
              <a:off x="6352476" y="4831485"/>
              <a:ext cx="871870" cy="56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0" y="6979"/>
                  </a:moveTo>
                  <a:cubicBezTo>
                    <a:pt x="4931" y="14394"/>
                    <a:pt x="16249" y="17670"/>
                    <a:pt x="21600" y="6834"/>
                  </a:cubicBezTo>
                  <a:cubicBezTo>
                    <a:pt x="16124" y="-3930"/>
                    <a:pt x="4844" y="-502"/>
                    <a:pt x="0" y="6979"/>
                  </a:cubicBezTo>
                  <a:close/>
                </a:path>
              </a:pathLst>
            </a:custGeom>
            <a:solidFill>
              <a:schemeClr val="tx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4" name="Shape 27"/>
            <p:cNvSpPr/>
            <p:nvPr/>
          </p:nvSpPr>
          <p:spPr>
            <a:xfrm>
              <a:off x="6440639" y="5440071"/>
              <a:ext cx="529752" cy="5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81" h="17128" extrusionOk="0">
                  <a:moveTo>
                    <a:pt x="266" y="304"/>
                  </a:moveTo>
                  <a:cubicBezTo>
                    <a:pt x="-1386" y="9325"/>
                    <a:pt x="4734" y="20144"/>
                    <a:pt x="16556" y="16349"/>
                  </a:cubicBezTo>
                  <a:cubicBezTo>
                    <a:pt x="20214" y="4512"/>
                    <a:pt x="9290" y="-1456"/>
                    <a:pt x="266" y="304"/>
                  </a:cubicBezTo>
                  <a:close/>
                </a:path>
              </a:pathLst>
            </a:custGeom>
            <a:solidFill>
              <a:srgbClr val="9ED2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5" name="Shape 28"/>
            <p:cNvSpPr/>
            <p:nvPr/>
          </p:nvSpPr>
          <p:spPr>
            <a:xfrm>
              <a:off x="7015617" y="5277782"/>
              <a:ext cx="677851" cy="442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38" extrusionOk="0">
                  <a:moveTo>
                    <a:pt x="0" y="6219"/>
                  </a:moveTo>
                  <a:cubicBezTo>
                    <a:pt x="4472" y="13960"/>
                    <a:pt x="15584" y="17987"/>
                    <a:pt x="21600" y="7511"/>
                  </a:cubicBezTo>
                  <a:cubicBezTo>
                    <a:pt x="16789" y="-3613"/>
                    <a:pt x="5303" y="-937"/>
                    <a:pt x="0" y="6219"/>
                  </a:cubicBezTo>
                  <a:close/>
                </a:path>
              </a:pathLst>
            </a:custGeom>
            <a:solidFill>
              <a:schemeClr val="tx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6" name="Shape 29"/>
            <p:cNvSpPr/>
            <p:nvPr/>
          </p:nvSpPr>
          <p:spPr>
            <a:xfrm>
              <a:off x="7046283" y="5740307"/>
              <a:ext cx="400886" cy="42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38" h="17170" extrusionOk="0">
                  <a:moveTo>
                    <a:pt x="276" y="293"/>
                  </a:moveTo>
                  <a:cubicBezTo>
                    <a:pt x="-1406" y="9315"/>
                    <a:pt x="4672" y="20163"/>
                    <a:pt x="16498" y="16406"/>
                  </a:cubicBezTo>
                  <a:cubicBezTo>
                    <a:pt x="20194" y="4573"/>
                    <a:pt x="9299" y="-1437"/>
                    <a:pt x="276" y="293"/>
                  </a:cubicBezTo>
                  <a:close/>
                </a:path>
              </a:pathLst>
            </a:custGeom>
            <a:solidFill>
              <a:srgbClr val="9ED2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7" name="Shape 30"/>
            <p:cNvSpPr/>
            <p:nvPr/>
          </p:nvSpPr>
          <p:spPr>
            <a:xfrm>
              <a:off x="6609299" y="4097125"/>
              <a:ext cx="600119" cy="63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0" h="17238" extrusionOk="0">
                  <a:moveTo>
                    <a:pt x="293" y="16962"/>
                  </a:moveTo>
                  <a:cubicBezTo>
                    <a:pt x="9315" y="18644"/>
                    <a:pt x="20163" y="12566"/>
                    <a:pt x="16406" y="740"/>
                  </a:cubicBezTo>
                  <a:cubicBezTo>
                    <a:pt x="4573" y="-2956"/>
                    <a:pt x="-1437" y="7939"/>
                    <a:pt x="293" y="16962"/>
                  </a:cubicBezTo>
                  <a:close/>
                </a:path>
              </a:pathLst>
            </a:custGeom>
            <a:solidFill>
              <a:srgbClr val="00206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8" name="Shape 31"/>
            <p:cNvSpPr/>
            <p:nvPr/>
          </p:nvSpPr>
          <p:spPr>
            <a:xfrm>
              <a:off x="7057782" y="4575879"/>
              <a:ext cx="632587" cy="41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0" y="6936"/>
                  </a:moveTo>
                  <a:cubicBezTo>
                    <a:pt x="4906" y="14370"/>
                    <a:pt x="16213" y="17686"/>
                    <a:pt x="21600" y="6869"/>
                  </a:cubicBezTo>
                  <a:cubicBezTo>
                    <a:pt x="16160" y="-3914"/>
                    <a:pt x="4869" y="-527"/>
                    <a:pt x="0" y="6936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29" name="Shape 32"/>
            <p:cNvSpPr/>
            <p:nvPr/>
          </p:nvSpPr>
          <p:spPr>
            <a:xfrm>
              <a:off x="7337605" y="4024094"/>
              <a:ext cx="410015" cy="43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0" h="17238" extrusionOk="0">
                  <a:moveTo>
                    <a:pt x="293" y="16962"/>
                  </a:moveTo>
                  <a:cubicBezTo>
                    <a:pt x="9315" y="18644"/>
                    <a:pt x="20163" y="12566"/>
                    <a:pt x="16406" y="740"/>
                  </a:cubicBezTo>
                  <a:cubicBezTo>
                    <a:pt x="4573" y="-2956"/>
                    <a:pt x="-1437" y="7939"/>
                    <a:pt x="293" y="16962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0" name="Shape 33"/>
            <p:cNvSpPr/>
            <p:nvPr/>
          </p:nvSpPr>
          <p:spPr>
            <a:xfrm>
              <a:off x="6946620" y="3488539"/>
              <a:ext cx="344560" cy="52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44" h="21600" extrusionOk="0">
                  <a:moveTo>
                    <a:pt x="2055" y="21600"/>
                  </a:moveTo>
                  <a:cubicBezTo>
                    <a:pt x="11000" y="19936"/>
                    <a:pt x="19277" y="10088"/>
                    <a:pt x="12147" y="0"/>
                  </a:cubicBezTo>
                  <a:cubicBezTo>
                    <a:pt x="-41" y="739"/>
                    <a:pt x="-2323" y="13489"/>
                    <a:pt x="2055" y="21600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1" name="Shape 34"/>
            <p:cNvSpPr/>
            <p:nvPr/>
          </p:nvSpPr>
          <p:spPr>
            <a:xfrm>
              <a:off x="6448305" y="3553455"/>
              <a:ext cx="412066" cy="71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4" h="21600" extrusionOk="0">
                  <a:moveTo>
                    <a:pt x="4174" y="21600"/>
                  </a:moveTo>
                  <a:cubicBezTo>
                    <a:pt x="12923" y="18356"/>
                    <a:pt x="19281" y="7797"/>
                    <a:pt x="9921" y="0"/>
                  </a:cubicBezTo>
                  <a:cubicBezTo>
                    <a:pt x="-2319" y="3030"/>
                    <a:pt x="-1974" y="15069"/>
                    <a:pt x="4174" y="2160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2" name="Shape 35"/>
            <p:cNvSpPr/>
            <p:nvPr/>
          </p:nvSpPr>
          <p:spPr>
            <a:xfrm>
              <a:off x="6803634" y="3311436"/>
              <a:ext cx="198660" cy="34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4" h="21600" extrusionOk="0">
                  <a:moveTo>
                    <a:pt x="4174" y="21600"/>
                  </a:moveTo>
                  <a:cubicBezTo>
                    <a:pt x="12923" y="18356"/>
                    <a:pt x="19281" y="7797"/>
                    <a:pt x="9921" y="0"/>
                  </a:cubicBezTo>
                  <a:cubicBezTo>
                    <a:pt x="-2319" y="3030"/>
                    <a:pt x="-1974" y="15069"/>
                    <a:pt x="4174" y="2160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3" name="Shape 36"/>
            <p:cNvSpPr/>
            <p:nvPr/>
          </p:nvSpPr>
          <p:spPr>
            <a:xfrm>
              <a:off x="6486637" y="3188303"/>
              <a:ext cx="194406" cy="352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69" h="21600" extrusionOk="0">
                  <a:moveTo>
                    <a:pt x="5992" y="21600"/>
                  </a:moveTo>
                  <a:cubicBezTo>
                    <a:pt x="13834" y="17213"/>
                    <a:pt x="18096" y="6138"/>
                    <a:pt x="7732" y="0"/>
                  </a:cubicBezTo>
                  <a:cubicBezTo>
                    <a:pt x="-3504" y="4688"/>
                    <a:pt x="-1063" y="16212"/>
                    <a:pt x="5992" y="21600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4" name="Shape 37"/>
            <p:cNvSpPr/>
            <p:nvPr/>
          </p:nvSpPr>
          <p:spPr>
            <a:xfrm>
              <a:off x="7291606" y="3740088"/>
              <a:ext cx="261480" cy="29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96" h="18463" extrusionOk="0">
                  <a:moveTo>
                    <a:pt x="400" y="18385"/>
                  </a:moveTo>
                  <a:cubicBezTo>
                    <a:pt x="9414" y="19291"/>
                    <a:pt x="19993" y="12121"/>
                    <a:pt x="15883" y="398"/>
                  </a:cubicBezTo>
                  <a:cubicBezTo>
                    <a:pt x="4013" y="-2309"/>
                    <a:pt x="-1607" y="9340"/>
                    <a:pt x="400" y="18385"/>
                  </a:cubicBezTo>
                  <a:close/>
                </a:path>
              </a:pathLst>
            </a:custGeom>
            <a:solidFill>
              <a:srgbClr val="0070C0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5" name="Shape 38"/>
            <p:cNvSpPr/>
            <p:nvPr/>
          </p:nvSpPr>
          <p:spPr>
            <a:xfrm>
              <a:off x="7786088" y="4725997"/>
              <a:ext cx="259804" cy="16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51" extrusionOk="0">
                  <a:moveTo>
                    <a:pt x="0" y="7737"/>
                  </a:moveTo>
                  <a:cubicBezTo>
                    <a:pt x="5312" y="14846"/>
                    <a:pt x="16803" y="17414"/>
                    <a:pt x="21600" y="6238"/>
                  </a:cubicBezTo>
                  <a:cubicBezTo>
                    <a:pt x="15571" y="-4186"/>
                    <a:pt x="4463" y="-50"/>
                    <a:pt x="0" y="7737"/>
                  </a:cubicBezTo>
                  <a:close/>
                </a:path>
              </a:pathLst>
            </a:custGeom>
            <a:solidFill>
              <a:schemeClr val="tx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6" name="Shape 39"/>
            <p:cNvSpPr/>
            <p:nvPr/>
          </p:nvSpPr>
          <p:spPr>
            <a:xfrm>
              <a:off x="7751589" y="5342697"/>
              <a:ext cx="279354" cy="210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913" extrusionOk="0">
                  <a:moveTo>
                    <a:pt x="0" y="1886"/>
                  </a:moveTo>
                  <a:cubicBezTo>
                    <a:pt x="1492" y="10837"/>
                    <a:pt x="11264" y="19285"/>
                    <a:pt x="21600" y="12380"/>
                  </a:cubicBezTo>
                  <a:cubicBezTo>
                    <a:pt x="21110" y="215"/>
                    <a:pt x="8283" y="-2315"/>
                    <a:pt x="0" y="1886"/>
                  </a:cubicBezTo>
                  <a:close/>
                </a:path>
              </a:pathLst>
            </a:custGeom>
            <a:solidFill>
              <a:schemeClr val="tx2"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7" name="Shape 40"/>
            <p:cNvSpPr/>
            <p:nvPr/>
          </p:nvSpPr>
          <p:spPr>
            <a:xfrm>
              <a:off x="7632760" y="5659162"/>
              <a:ext cx="329433" cy="219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680" extrusionOk="0">
                  <a:moveTo>
                    <a:pt x="0" y="3553"/>
                  </a:moveTo>
                  <a:cubicBezTo>
                    <a:pt x="2836" y="12459"/>
                    <a:pt x="13212" y="19435"/>
                    <a:pt x="21600" y="10598"/>
                  </a:cubicBezTo>
                  <a:cubicBezTo>
                    <a:pt x="19162" y="-1770"/>
                    <a:pt x="6939" y="-2165"/>
                    <a:pt x="0" y="3553"/>
                  </a:cubicBezTo>
                  <a:close/>
                </a:path>
              </a:pathLst>
            </a:custGeom>
            <a:solidFill>
              <a:srgbClr val="9ED2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8" name="Shape 41"/>
            <p:cNvSpPr/>
            <p:nvPr/>
          </p:nvSpPr>
          <p:spPr>
            <a:xfrm>
              <a:off x="7540764" y="5886368"/>
              <a:ext cx="246230" cy="25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9" h="17165" extrusionOk="0">
                  <a:moveTo>
                    <a:pt x="135" y="294"/>
                  </a:moveTo>
                  <a:cubicBezTo>
                    <a:pt x="-1054" y="9316"/>
                    <a:pt x="5718" y="20161"/>
                    <a:pt x="17478" y="16400"/>
                  </a:cubicBezTo>
                  <a:cubicBezTo>
                    <a:pt x="20546" y="4566"/>
                    <a:pt x="9172" y="-1439"/>
                    <a:pt x="135" y="294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39" name="Shape 42"/>
            <p:cNvSpPr/>
            <p:nvPr/>
          </p:nvSpPr>
          <p:spPr>
            <a:xfrm>
              <a:off x="7605928" y="4401418"/>
              <a:ext cx="387779" cy="24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299" extrusionOk="0">
                  <a:moveTo>
                    <a:pt x="0" y="9688"/>
                  </a:moveTo>
                  <a:cubicBezTo>
                    <a:pt x="6226" y="16072"/>
                    <a:pt x="18128" y="16965"/>
                    <a:pt x="21600" y="4987"/>
                  </a:cubicBezTo>
                  <a:cubicBezTo>
                    <a:pt x="14246" y="-4635"/>
                    <a:pt x="3549" y="1176"/>
                    <a:pt x="0" y="9688"/>
                  </a:cubicBezTo>
                  <a:close/>
                </a:path>
              </a:pathLst>
            </a:custGeom>
            <a:solidFill>
              <a:srgbClr val="425AFF">
                <a:alpha val="75000"/>
              </a:srgb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40" name="Shape 43"/>
            <p:cNvSpPr/>
            <p:nvPr/>
          </p:nvSpPr>
          <p:spPr>
            <a:xfrm>
              <a:off x="7517764" y="4961317"/>
              <a:ext cx="493047" cy="32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00" extrusionOk="0">
                  <a:moveTo>
                    <a:pt x="0" y="6936"/>
                  </a:moveTo>
                  <a:cubicBezTo>
                    <a:pt x="4906" y="14370"/>
                    <a:pt x="16213" y="17686"/>
                    <a:pt x="21600" y="6869"/>
                  </a:cubicBezTo>
                  <a:cubicBezTo>
                    <a:pt x="16160" y="-3914"/>
                    <a:pt x="4869" y="-527"/>
                    <a:pt x="0" y="693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41" name="Shape 44"/>
            <p:cNvSpPr/>
            <p:nvPr/>
          </p:nvSpPr>
          <p:spPr>
            <a:xfrm>
              <a:off x="5896326" y="5285896"/>
              <a:ext cx="697731" cy="1566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8" y="241"/>
                  </a:moveTo>
                  <a:lnTo>
                    <a:pt x="11588" y="0"/>
                  </a:lnTo>
                  <a:cubicBezTo>
                    <a:pt x="13028" y="11814"/>
                    <a:pt x="14400" y="18205"/>
                    <a:pt x="21600" y="21600"/>
                  </a:cubicBezTo>
                  <a:lnTo>
                    <a:pt x="0" y="21600"/>
                  </a:lnTo>
                  <a:cubicBezTo>
                    <a:pt x="8064" y="17051"/>
                    <a:pt x="10228" y="7777"/>
                    <a:pt x="10228" y="241"/>
                  </a:cubicBezTo>
                  <a:close/>
                </a:path>
              </a:pathLst>
            </a:custGeom>
            <a:solidFill>
              <a:schemeClr val="accent4">
                <a:lumMod val="50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42" name="Shape 45"/>
            <p:cNvSpPr/>
            <p:nvPr/>
          </p:nvSpPr>
          <p:spPr>
            <a:xfrm>
              <a:off x="6172316" y="5087092"/>
              <a:ext cx="147716" cy="15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chemeClr val="accent4">
                <a:lumMod val="50000"/>
                <a:alpha val="75000"/>
              </a:schemeClr>
            </a:soli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Narrow"/>
              </a:endParaRPr>
            </a:p>
          </p:txBody>
        </p:sp>
        <p:sp>
          <p:nvSpPr>
            <p:cNvPr id="43" name="Freeform 50"/>
            <p:cNvSpPr/>
            <p:nvPr/>
          </p:nvSpPr>
          <p:spPr>
            <a:xfrm>
              <a:off x="5273043" y="5115130"/>
              <a:ext cx="870344" cy="283662"/>
            </a:xfrm>
            <a:custGeom>
              <a:avLst/>
              <a:gdLst>
                <a:gd name="connsiteX0" fmla="*/ 0 w 1397247"/>
                <a:gd name="connsiteY0" fmla="*/ 0 h 430242"/>
                <a:gd name="connsiteX1" fmla="*/ 1393536 w 1397247"/>
                <a:gd name="connsiteY1" fmla="*/ 0 h 430242"/>
                <a:gd name="connsiteX2" fmla="*/ 1397247 w 1397247"/>
                <a:gd name="connsiteY2" fmla="*/ 4926 h 430242"/>
                <a:gd name="connsiteX3" fmla="*/ 66902 w 1397247"/>
                <a:gd name="connsiteY3" fmla="*/ 112409 h 430242"/>
                <a:gd name="connsiteX4" fmla="*/ 0 w 1397247"/>
                <a:gd name="connsiteY4" fmla="*/ 0 h 43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247" h="430242">
                  <a:moveTo>
                    <a:pt x="0" y="0"/>
                  </a:moveTo>
                  <a:lnTo>
                    <a:pt x="1393536" y="0"/>
                  </a:lnTo>
                  <a:lnTo>
                    <a:pt x="1397247" y="4926"/>
                  </a:lnTo>
                  <a:cubicBezTo>
                    <a:pt x="1097686" y="438370"/>
                    <a:pt x="434360" y="644990"/>
                    <a:pt x="66902" y="1124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FFFFFF"/>
                </a:solidFill>
                <a:latin typeface="Arial Narrow"/>
              </a:endParaRPr>
            </a:p>
          </p:txBody>
        </p:sp>
        <p:sp>
          <p:nvSpPr>
            <p:cNvPr id="44" name="Freeform 49"/>
            <p:cNvSpPr/>
            <p:nvPr/>
          </p:nvSpPr>
          <p:spPr>
            <a:xfrm>
              <a:off x="6352476" y="5115130"/>
              <a:ext cx="870345" cy="283662"/>
            </a:xfrm>
            <a:custGeom>
              <a:avLst/>
              <a:gdLst>
                <a:gd name="connsiteX0" fmla="*/ 3712 w 1397248"/>
                <a:gd name="connsiteY0" fmla="*/ 0 h 430242"/>
                <a:gd name="connsiteX1" fmla="*/ 1397248 w 1397248"/>
                <a:gd name="connsiteY1" fmla="*/ 0 h 430242"/>
                <a:gd name="connsiteX2" fmla="*/ 1330346 w 1397248"/>
                <a:gd name="connsiteY2" fmla="*/ 112409 h 430242"/>
                <a:gd name="connsiteX3" fmla="*/ 0 w 1397248"/>
                <a:gd name="connsiteY3" fmla="*/ 4926 h 430242"/>
                <a:gd name="connsiteX4" fmla="*/ 3712 w 1397248"/>
                <a:gd name="connsiteY4" fmla="*/ 0 h 43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248" h="430242">
                  <a:moveTo>
                    <a:pt x="3712" y="0"/>
                  </a:moveTo>
                  <a:lnTo>
                    <a:pt x="1397248" y="0"/>
                  </a:lnTo>
                  <a:lnTo>
                    <a:pt x="1330346" y="112409"/>
                  </a:lnTo>
                  <a:cubicBezTo>
                    <a:pt x="962888" y="644990"/>
                    <a:pt x="299562" y="438370"/>
                    <a:pt x="0" y="4926"/>
                  </a:cubicBezTo>
                  <a:lnTo>
                    <a:pt x="3712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FFFFFF"/>
                </a:solidFill>
                <a:latin typeface="Arial Narrow"/>
              </a:endParaRPr>
            </a:p>
          </p:txBody>
        </p:sp>
      </p:grpSp>
      <p:grpSp>
        <p:nvGrpSpPr>
          <p:cNvPr id="67" name="그룹 1007"/>
          <p:cNvGrpSpPr/>
          <p:nvPr/>
        </p:nvGrpSpPr>
        <p:grpSpPr>
          <a:xfrm>
            <a:off x="3551092" y="431207"/>
            <a:ext cx="1611335" cy="919564"/>
            <a:chOff x="8850750" y="5571773"/>
            <a:chExt cx="4000000" cy="2259067"/>
          </a:xfrm>
        </p:grpSpPr>
        <p:pic>
          <p:nvPicPr>
            <p:cNvPr id="68" name="Object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850750" y="5571773"/>
              <a:ext cx="4000000" cy="2259067"/>
            </a:xfrm>
            <a:prstGeom prst="rect">
              <a:avLst/>
            </a:prstGeom>
          </p:spPr>
        </p:pic>
      </p:grpSp>
      <p:grpSp>
        <p:nvGrpSpPr>
          <p:cNvPr id="71" name="그룹 1011"/>
          <p:cNvGrpSpPr/>
          <p:nvPr/>
        </p:nvGrpSpPr>
        <p:grpSpPr>
          <a:xfrm>
            <a:off x="4735356" y="1456943"/>
            <a:ext cx="900676" cy="906445"/>
            <a:chOff x="14635370" y="7852950"/>
            <a:chExt cx="2871746" cy="2871746"/>
          </a:xfrm>
        </p:grpSpPr>
        <p:pic>
          <p:nvPicPr>
            <p:cNvPr id="72" name="Object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635370" y="7852950"/>
              <a:ext cx="2871746" cy="2871746"/>
            </a:xfrm>
            <a:prstGeom prst="rect">
              <a:avLst/>
            </a:prstGeom>
          </p:spPr>
        </p:pic>
      </p:grpSp>
      <p:grpSp>
        <p:nvGrpSpPr>
          <p:cNvPr id="73" name="그룹 1014"/>
          <p:cNvGrpSpPr/>
          <p:nvPr/>
        </p:nvGrpSpPr>
        <p:grpSpPr>
          <a:xfrm>
            <a:off x="5541323" y="943481"/>
            <a:ext cx="1471126" cy="860129"/>
            <a:chOff x="8850750" y="7852950"/>
            <a:chExt cx="3587939" cy="1860909"/>
          </a:xfrm>
        </p:grpSpPr>
        <p:pic>
          <p:nvPicPr>
            <p:cNvPr id="74" name="Object 4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850750" y="7852950"/>
              <a:ext cx="3587939" cy="1860909"/>
            </a:xfrm>
            <a:prstGeom prst="rect">
              <a:avLst/>
            </a:prstGeom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60847" y="1941736"/>
            <a:ext cx="970533" cy="97053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689339" y="2912269"/>
            <a:ext cx="1023782" cy="1023782"/>
          </a:xfrm>
          <a:prstGeom prst="rect">
            <a:avLst/>
          </a:prstGeom>
        </p:spPr>
      </p:pic>
      <p:pic>
        <p:nvPicPr>
          <p:cNvPr id="109" name="Picture 8" descr="ajax 로 폼데이터 서버전송 후 파일생성 및 DB저장, serialize()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5905391" y="3066543"/>
            <a:ext cx="838890" cy="838890"/>
          </a:xfrm>
          <a:prstGeom prst="rect">
            <a:avLst/>
          </a:prstGeom>
          <a:noFill/>
        </p:spPr>
      </p:pic>
      <p:grpSp>
        <p:nvGrpSpPr>
          <p:cNvPr id="112" name="그룹 1008"/>
          <p:cNvGrpSpPr/>
          <p:nvPr/>
        </p:nvGrpSpPr>
        <p:grpSpPr>
          <a:xfrm>
            <a:off x="6048074" y="4267484"/>
            <a:ext cx="1990169" cy="435515"/>
            <a:chOff x="3741907" y="6748926"/>
            <a:chExt cx="4602933" cy="1104025"/>
          </a:xfrm>
        </p:grpSpPr>
        <p:pic>
          <p:nvPicPr>
            <p:cNvPr id="113" name="Object 2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741907" y="6748926"/>
              <a:ext cx="4602933" cy="1104025"/>
            </a:xfrm>
            <a:prstGeom prst="rect">
              <a:avLst/>
            </a:prstGeom>
          </p:spPr>
        </p:pic>
      </p:grp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879400" y="3461932"/>
            <a:ext cx="1247122" cy="519634"/>
          </a:xfrm>
          <a:prstGeom prst="rect">
            <a:avLst/>
          </a:prstGeom>
        </p:spPr>
      </p:pic>
      <p:grpSp>
        <p:nvGrpSpPr>
          <p:cNvPr id="119" name="그룹 1019"/>
          <p:cNvGrpSpPr/>
          <p:nvPr/>
        </p:nvGrpSpPr>
        <p:grpSpPr>
          <a:xfrm>
            <a:off x="6874970" y="2878138"/>
            <a:ext cx="790668" cy="1155779"/>
            <a:chOff x="937818" y="6538729"/>
            <a:chExt cx="2193726" cy="3175130"/>
          </a:xfrm>
        </p:grpSpPr>
        <p:pic>
          <p:nvPicPr>
            <p:cNvPr id="120" name="Object 5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37818" y="6538729"/>
              <a:ext cx="2193726" cy="3175130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4E8A4EC-152D-87D0-8E51-EEAD49898D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18" y="1638314"/>
            <a:ext cx="1765597" cy="68717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599235" y="1328155"/>
            <a:ext cx="1257796" cy="125779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3A17AF-6963-7861-E0CF-5F812018BA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52" y="4078468"/>
            <a:ext cx="1373475" cy="72218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15832" y="3185249"/>
            <a:ext cx="1478672" cy="75613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DC3B959-5540-FF0E-5C90-5F1F8CEAC65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341981" y="2138548"/>
            <a:ext cx="1478672" cy="104670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7038BFD-8143-62F9-AF1D-FB59A6E7E4E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15" y="1810725"/>
            <a:ext cx="606672" cy="68717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864765" y="2671414"/>
            <a:ext cx="1311578" cy="688578"/>
          </a:xfrm>
          <a:prstGeom prst="rect">
            <a:avLst/>
          </a:prstGeom>
        </p:spPr>
      </p:pic>
      <p:pic>
        <p:nvPicPr>
          <p:cNvPr id="52" name="Object 5" descr="Object 5">
            <a:extLst>
              <a:ext uri="{FF2B5EF4-FFF2-40B4-BE49-F238E27FC236}">
                <a16:creationId xmlns:a16="http://schemas.microsoft.com/office/drawing/2014/main" id="{B4218590-D7F6-7872-A1F5-63542739725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Object 10" descr="Object 10">
            <a:extLst>
              <a:ext uri="{FF2B5EF4-FFF2-40B4-BE49-F238E27FC236}">
                <a16:creationId xmlns:a16="http://schemas.microsoft.com/office/drawing/2014/main" id="{A1EB4B22-8217-FECE-011C-FA96BA85B1A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Object 11" descr="Object 11">
            <a:extLst>
              <a:ext uri="{FF2B5EF4-FFF2-40B4-BE49-F238E27FC236}">
                <a16:creationId xmlns:a16="http://schemas.microsoft.com/office/drawing/2014/main" id="{ADD1F26F-CC26-7C4A-343E-D237C036C6F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Object 16" descr="Object 16">
            <a:extLst>
              <a:ext uri="{FF2B5EF4-FFF2-40B4-BE49-F238E27FC236}">
                <a16:creationId xmlns:a16="http://schemas.microsoft.com/office/drawing/2014/main" id="{0BD27CEA-ADF2-4DF6-0B44-F38FDAEE649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FB0ADA-3362-A2A4-23FF-918F603EE2F4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Object 16" descr="Object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Object 18" descr="Object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672" y="-158382"/>
            <a:ext cx="3735095" cy="1766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Object 40" descr="Object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283" y="3627461"/>
            <a:ext cx="5209576" cy="10489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4" name="그룹 1"/>
          <p:cNvGrpSpPr/>
          <p:nvPr/>
        </p:nvGrpSpPr>
        <p:grpSpPr>
          <a:xfrm>
            <a:off x="36384" y="1025632"/>
            <a:ext cx="8417179" cy="3672779"/>
            <a:chOff x="0" y="-2"/>
            <a:chExt cx="16834354" cy="7345555"/>
          </a:xfrm>
        </p:grpSpPr>
        <p:pic>
          <p:nvPicPr>
            <p:cNvPr id="748" name="Object 20" descr="Object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5388" y="3989145"/>
              <a:ext cx="10141944" cy="16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9" name="Object 23" descr="Object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5914" y="3774989"/>
              <a:ext cx="679368" cy="67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0" name="Object 26" descr="Object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87269" y="3774989"/>
              <a:ext cx="679368" cy="679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1" name="Object 28" descr="Object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42308" y="3836860"/>
              <a:ext cx="551890" cy="611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Object 29" descr="Object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33368" y="3836860"/>
              <a:ext cx="551890" cy="611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Object 31" descr="Object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11186" y="2765984"/>
              <a:ext cx="2736871" cy="2727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Object 33" descr="Object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37092" y="3633471"/>
              <a:ext cx="1743059" cy="1222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Object 34" descr="Object 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881914" y="3633471"/>
              <a:ext cx="1743058" cy="1222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58" name="그룹 1010"/>
            <p:cNvGrpSpPr/>
            <p:nvPr/>
          </p:nvGrpSpPr>
          <p:grpSpPr>
            <a:xfrm>
              <a:off x="0" y="-3"/>
              <a:ext cx="5085717" cy="7276200"/>
              <a:chOff x="0" y="-1"/>
              <a:chExt cx="5085715" cy="7276198"/>
            </a:xfrm>
          </p:grpSpPr>
          <p:pic>
            <p:nvPicPr>
              <p:cNvPr id="756" name="Object 36" descr="Object 3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2"/>
                <a:ext cx="5085716" cy="7276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7" name="Object 37" descr="Object 3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1751" y="1694608"/>
                <a:ext cx="2541967" cy="3635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59" name="그림 3" descr="그림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14286" y="3208674"/>
              <a:ext cx="1927077" cy="1927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0" name="그림 9" descr="그림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06023" y="1428905"/>
              <a:ext cx="4250465" cy="1416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1" name="그림 17" descr="그림 1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777514" y="1774109"/>
              <a:ext cx="3056842" cy="3056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2" name="Object 39" descr="Object 3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927" y="5159192"/>
              <a:ext cx="5015860" cy="2186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3" name="Object 41" descr="Object 4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19315" y="5677677"/>
              <a:ext cx="7209619" cy="1515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5CC6E8-03DE-812C-1D3B-B49C493E46B0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Object 16" descr="Object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Object 18" descr="Object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193" y="-160287"/>
            <a:ext cx="2247184" cy="1767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Object 53" descr="Object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383" y="122722"/>
            <a:ext cx="2580638" cy="520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스크린샷 2021-04-15 14.53.11.png" descr="스크린샷 2021-04-15 14.53.1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1660" y="1490285"/>
            <a:ext cx="5240679" cy="220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Object 36" descr="Object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678" y="3966652"/>
            <a:ext cx="5855603" cy="8419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FB95BC-7D89-2A8F-D41C-BFFDC8B15015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285748" y="1827727"/>
            <a:ext cx="3386813" cy="13877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 lvl="0">
              <a:defRPr/>
            </a:pPr>
            <a:r>
              <a:rPr lang="en-US" sz="3300" spc="225" dirty="0">
                <a:solidFill>
                  <a:srgbClr val="002060"/>
                </a:solidFill>
                <a:latin typeface="Microsoft YaHei"/>
                <a:ea typeface="Microsoft YaHei"/>
              </a:rPr>
              <a:t> JPA</a:t>
            </a:r>
          </a:p>
        </p:txBody>
      </p:sp>
      <p:sp>
        <p:nvSpPr>
          <p:cNvPr id="90" name="Текст 6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 txBox="1"/>
          <p:nvPr/>
        </p:nvSpPr>
        <p:spPr>
          <a:xfrm>
            <a:off x="698548" y="2371473"/>
            <a:ext cx="3561147" cy="83780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/>
              <a:buChar char="•"/>
              <a:defRPr lang="en-US" sz="22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JPA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는 애플리케이션과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JDBC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사이에 동작하는 자바의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ORM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Lato"/>
              </a:rPr>
              <a:t>표준 기술</a:t>
            </a:r>
            <a:endParaRPr lang="id-ID" altLang="zh-CN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Lato"/>
            </a:endParaRPr>
          </a:p>
        </p:txBody>
      </p:sp>
      <p:sp>
        <p:nvSpPr>
          <p:cNvPr id="93" name="Shape 300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/>
          <p:cNvSpPr/>
          <p:nvPr/>
        </p:nvSpPr>
        <p:spPr>
          <a:xfrm>
            <a:off x="309967" y="2550883"/>
            <a:ext cx="309717" cy="2394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quadBezTo>
                  <a:pt x="62040" y="103928"/>
                  <a:pt x="62040" y="103928"/>
                </a:quadBezTo>
                <a:quadBezTo>
                  <a:pt x="51428" y="117857"/>
                  <a:pt x="51428" y="117857"/>
                </a:quad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quadBezTo>
                  <a:pt x="30204" y="103928"/>
                  <a:pt x="30204" y="103928"/>
                </a:quadBezTo>
                <a:quadBezTo>
                  <a:pt x="2448" y="66428"/>
                  <a:pt x="2448" y="66428"/>
                </a:quad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quadBezTo>
                  <a:pt x="13061" y="39642"/>
                  <a:pt x="13061" y="39642"/>
                </a:quad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quadBezTo>
                  <a:pt x="45714" y="69642"/>
                  <a:pt x="45714" y="69642"/>
                </a:quadBezTo>
                <a:quadBezTo>
                  <a:pt x="97142" y="2142"/>
                  <a:pt x="97142" y="2142"/>
                </a:quad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quadBezTo>
                  <a:pt x="117551" y="16071"/>
                  <a:pt x="117551" y="16071"/>
                </a:quad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34280" tIns="17135" rIns="34280" bIns="17135" anchor="t" anchorCtr="0">
            <a:noAutofit/>
          </a:bodyPr>
          <a:lstStyle/>
          <a:p>
            <a:pPr lvl="0">
              <a:defRPr/>
            </a:pPr>
            <a:endParaRPr sz="675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05451" y="1192983"/>
            <a:ext cx="4528583" cy="2948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Object 2" descr="Object 2">
            <a:extLst>
              <a:ext uri="{FF2B5EF4-FFF2-40B4-BE49-F238E27FC236}">
                <a16:creationId xmlns:a16="http://schemas.microsoft.com/office/drawing/2014/main" id="{E81A3B24-0DF4-6E5C-A1F9-9A7364E4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7904" y="728796"/>
            <a:ext cx="7786970" cy="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5" descr="Object 5">
            <a:extLst>
              <a:ext uri="{FF2B5EF4-FFF2-40B4-BE49-F238E27FC236}">
                <a16:creationId xmlns:a16="http://schemas.microsoft.com/office/drawing/2014/main" id="{ABEBAFAE-CD8D-EF07-97CB-05665A05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1412" y="710225"/>
            <a:ext cx="382009" cy="4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10" descr="Object 10">
            <a:extLst>
              <a:ext uri="{FF2B5EF4-FFF2-40B4-BE49-F238E27FC236}">
                <a16:creationId xmlns:a16="http://schemas.microsoft.com/office/drawing/2014/main" id="{75846086-886C-8708-84C9-AED021C9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022" y="114287"/>
            <a:ext cx="2984176" cy="6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11" descr="Object 11">
            <a:extLst>
              <a:ext uri="{FF2B5EF4-FFF2-40B4-BE49-F238E27FC236}">
                <a16:creationId xmlns:a16="http://schemas.microsoft.com/office/drawing/2014/main" id="{193D3440-75B9-8A70-CFEE-6BF647BAD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5" y="203647"/>
            <a:ext cx="1849411" cy="22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16" descr="Object 16">
            <a:extLst>
              <a:ext uri="{FF2B5EF4-FFF2-40B4-BE49-F238E27FC236}">
                <a16:creationId xmlns:a16="http://schemas.microsoft.com/office/drawing/2014/main" id="{405012D1-4DE0-9536-EEFA-981A3F15F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07540" y="288356"/>
            <a:ext cx="140767" cy="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53" descr="Object 53">
            <a:extLst>
              <a:ext uri="{FF2B5EF4-FFF2-40B4-BE49-F238E27FC236}">
                <a16:creationId xmlns:a16="http://schemas.microsoft.com/office/drawing/2014/main" id="{0D8A41DD-21D9-030D-5DDA-02D06A63E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383" y="122722"/>
            <a:ext cx="2580638" cy="520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1" descr="e7d195523061f1c0c7fdb8e83abb5dcf03375f2c8b662a4106267E0752567F7A4243849C9E2D773FC6511ADD776D3461389E8BB5BAFBB3C937DB9AB1E09A294486DA4CCF35679A92315A5BDF0C7F02D891D6EE37B36E4819A833B6A6AFCA6B8BCACA652AFD23BF1C94B880EC764B303246DB59987771704A739F80AF7800CF61A85E8CAD3C8ACEBF001464808915FA1A">
            <a:extLst>
              <a:ext uri="{FF2B5EF4-FFF2-40B4-BE49-F238E27FC236}">
                <a16:creationId xmlns:a16="http://schemas.microsoft.com/office/drawing/2014/main" id="{2463ECAC-85F3-7267-39A5-03EDEC1275B7}"/>
              </a:ext>
            </a:extLst>
          </p:cNvPr>
          <p:cNvSpPr txBox="1"/>
          <p:nvPr/>
        </p:nvSpPr>
        <p:spPr>
          <a:xfrm>
            <a:off x="2271885" y="167578"/>
            <a:ext cx="3386813" cy="1387797"/>
          </a:xfrm>
          <a:prstGeom prst="rect">
            <a:avLst/>
          </a:prstGeom>
          <a:noFill/>
          <a:effectLst>
            <a:outerShdw blurRad="12700" dist="25400" dir="18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/>
                <a:ea typeface="Source Sans Pro Black"/>
                <a:cs typeface="Source Sans Pro Black"/>
              </a:defRPr>
            </a:lvl1pPr>
          </a:lstStyle>
          <a:p>
            <a:pPr lvl="0">
              <a:defRPr/>
            </a:pPr>
            <a:r>
              <a:rPr lang="en-US" sz="3300" spc="225" dirty="0">
                <a:solidFill>
                  <a:srgbClr val="002060"/>
                </a:solidFill>
                <a:latin typeface="+mj-lt"/>
                <a:ea typeface="Microsoft YaHei"/>
              </a:rPr>
              <a:t> JPA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ACF78-7E5F-B6E8-20B1-29E27AF3F9D2}"/>
              </a:ext>
            </a:extLst>
          </p:cNvPr>
          <p:cNvSpPr txBox="1"/>
          <p:nvPr/>
        </p:nvSpPr>
        <p:spPr>
          <a:xfrm>
            <a:off x="7287281" y="391044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UpBank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_ac"/>
        <a:cs typeface=""/>
      </a:majorFont>
      <a:minorFont>
        <a:latin typeface="Arial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2558</Words>
  <Application>Microsoft Office PowerPoint</Application>
  <PresentationFormat>화면 슬라이드 쇼(16:9)</PresentationFormat>
  <Paragraphs>1108</Paragraphs>
  <Slides>42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8" baseType="lpstr">
      <vt:lpstr>나눔스퀘어_ac Bold</vt:lpstr>
      <vt:lpstr>에스코어 드림 3 Light</vt:lpstr>
      <vt:lpstr>나눔스퀘어_ac</vt:lpstr>
      <vt:lpstr>나눔스퀘어 Light</vt:lpstr>
      <vt:lpstr>Calibri</vt:lpstr>
      <vt:lpstr>Arial Unicode MS</vt:lpstr>
      <vt:lpstr>에스코어 드림 4 Regular</vt:lpstr>
      <vt:lpstr>Roboto Light</vt:lpstr>
      <vt:lpstr>Arial Narrow</vt:lpstr>
      <vt:lpstr>Arial</vt:lpstr>
      <vt:lpstr>나눔고딕</vt:lpstr>
      <vt:lpstr>에스코어 드림 6 Bold</vt:lpstr>
      <vt:lpstr>Microsoft YaHei</vt:lpstr>
      <vt:lpstr>Cover and End Slide Master</vt:lpstr>
      <vt:lpstr>Contents Slide Master</vt:lpstr>
      <vt:lpstr>Section Break Slide Master</vt:lpstr>
      <vt:lpstr>Up Bank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kosmo</cp:lastModifiedBy>
  <cp:revision>429</cp:revision>
  <dcterms:created xsi:type="dcterms:W3CDTF">2016-12-05T23:26:54Z</dcterms:created>
  <dcterms:modified xsi:type="dcterms:W3CDTF">2022-10-27T10:44:42Z</dcterms:modified>
</cp:coreProperties>
</file>